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48" r:id="rId2"/>
    <p:sldId id="358" r:id="rId3"/>
    <p:sldId id="346" r:id="rId4"/>
    <p:sldId id="259" r:id="rId5"/>
    <p:sldId id="260" r:id="rId6"/>
    <p:sldId id="261" r:id="rId7"/>
    <p:sldId id="263" r:id="rId8"/>
    <p:sldId id="349" r:id="rId9"/>
    <p:sldId id="350" r:id="rId10"/>
    <p:sldId id="351" r:id="rId11"/>
    <p:sldId id="352" r:id="rId12"/>
    <p:sldId id="354" r:id="rId13"/>
    <p:sldId id="355" r:id="rId14"/>
    <p:sldId id="356" r:id="rId15"/>
    <p:sldId id="357" r:id="rId16"/>
    <p:sldId id="347" r:id="rId17"/>
    <p:sldId id="265" r:id="rId18"/>
    <p:sldId id="266" r:id="rId19"/>
    <p:sldId id="267" r:id="rId20"/>
    <p:sldId id="359" r:id="rId21"/>
    <p:sldId id="360" r:id="rId22"/>
    <p:sldId id="361" r:id="rId2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94607" autoAdjust="0"/>
  </p:normalViewPr>
  <p:slideViewPr>
    <p:cSldViewPr>
      <p:cViewPr varScale="1">
        <p:scale>
          <a:sx n="67" d="100"/>
          <a:sy n="67" d="100"/>
        </p:scale>
        <p:origin x="11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D7C2A-CCB4-4005-8D27-7880075E31D7}" type="datetimeFigureOut">
              <a:rPr lang="pt-PT" smtClean="0"/>
              <a:pPr/>
              <a:t>11-05-2016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FD3CD-545E-480B-8112-4CD5766F0071}" type="slidenum">
              <a:rPr lang="pt-PT" smtClean="0"/>
              <a:pPr/>
              <a:t>‹nº›</a:t>
            </a:fld>
            <a:endParaRPr lang="pt-PT"/>
          </a:p>
        </p:txBody>
      </p:sp>
    </p:spTree>
    <p:extLst>
      <p:ext uri="{BB962C8B-B14F-4D97-AF65-F5344CB8AC3E}">
        <p14:creationId xmlns:p14="http://schemas.microsoft.com/office/powerpoint/2010/main" val="88132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C9CFD3CD-545E-480B-8112-4CD5766F0071}" type="slidenum">
              <a:rPr lang="pt-PT" smtClean="0"/>
              <a:pPr/>
              <a:t>15</a:t>
            </a:fld>
            <a:endParaRPr lang="pt-PT"/>
          </a:p>
        </p:txBody>
      </p:sp>
    </p:spTree>
    <p:extLst>
      <p:ext uri="{BB962C8B-B14F-4D97-AF65-F5344CB8AC3E}">
        <p14:creationId xmlns:p14="http://schemas.microsoft.com/office/powerpoint/2010/main" val="4198194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10" name="Triângulo rec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PT" smtClean="0"/>
              <a:t>Clique para editar o estilo</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PT" smtClean="0"/>
              <a:t>Faça clique para editar o estilo</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xão rect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Marcador de Posição da Data 29"/>
          <p:cNvSpPr>
            <a:spLocks noGrp="1"/>
          </p:cNvSpPr>
          <p:nvPr>
            <p:ph type="dt" sz="half" idx="10"/>
          </p:nvPr>
        </p:nvSpPr>
        <p:spPr/>
        <p:txBody>
          <a:bodyPr/>
          <a:lstStyle>
            <a:lvl1pPr>
              <a:defRPr>
                <a:solidFill>
                  <a:srgbClr val="FFFFFF"/>
                </a:solidFill>
              </a:defRPr>
            </a:lvl1pPr>
            <a:extLst/>
          </a:lstStyle>
          <a:p>
            <a:fld id="{BD6EDD06-C071-48C0-B73B-D0DC84A32F26}" type="datetimeFigureOut">
              <a:rPr lang="pt-PT" smtClean="0"/>
              <a:pPr/>
              <a:t>11-05-2016</a:t>
            </a:fld>
            <a:endParaRPr lang="pt-PT"/>
          </a:p>
        </p:txBody>
      </p:sp>
      <p:sp>
        <p:nvSpPr>
          <p:cNvPr id="19" name="Marcador de Posição do Rodapé 18"/>
          <p:cNvSpPr>
            <a:spLocks noGrp="1"/>
          </p:cNvSpPr>
          <p:nvPr>
            <p:ph type="ftr" sz="quarter" idx="11"/>
          </p:nvPr>
        </p:nvSpPr>
        <p:spPr/>
        <p:txBody>
          <a:bodyPr/>
          <a:lstStyle>
            <a:lvl1pPr>
              <a:defRPr>
                <a:solidFill>
                  <a:schemeClr val="accent1">
                    <a:tint val="20000"/>
                  </a:schemeClr>
                </a:solidFill>
              </a:defRPr>
            </a:lvl1pPr>
            <a:extLst/>
          </a:lstStyle>
          <a:p>
            <a:endParaRPr lang="pt-PT"/>
          </a:p>
        </p:txBody>
      </p:sp>
      <p:sp>
        <p:nvSpPr>
          <p:cNvPr id="27" name="Marcador de Posição do Número do Diapositivo 26"/>
          <p:cNvSpPr>
            <a:spLocks noGrp="1"/>
          </p:cNvSpPr>
          <p:nvPr>
            <p:ph type="sldNum" sz="quarter" idx="12"/>
          </p:nvPr>
        </p:nvSpPr>
        <p:spPr/>
        <p:txBody>
          <a:bodyPr/>
          <a:lstStyle>
            <a:lvl1pPr>
              <a:defRPr>
                <a:solidFill>
                  <a:srgbClr val="FFFFFF"/>
                </a:solidFill>
              </a:defRPr>
            </a:lvl1pPr>
            <a:extLst/>
          </a:lstStyle>
          <a:p>
            <a:fld id="{E3698D75-8D83-4AA5-A9C8-1EFE25877D81}" type="slidenum">
              <a:rPr lang="pt-PT" smtClean="0"/>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E3698D75-8D83-4AA5-A9C8-1EFE25877D81}"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PT" smtClean="0"/>
              <a:t>Clique para editar o estilo</a:t>
            </a:r>
            <a:endParaRPr kumimoji="0" lang="en-US"/>
          </a:p>
        </p:txBody>
      </p:sp>
      <p:sp>
        <p:nvSpPr>
          <p:cNvPr id="3" name="Marcador de Posição de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E3698D75-8D83-4AA5-A9C8-1EFE25877D81}"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a Data 3"/>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E3698D75-8D83-4AA5-A9C8-1EFE25877D81}" type="slidenum">
              <a:rPr lang="pt-PT" smtClean="0"/>
              <a:pPr/>
              <a:t>‹nº›</a:t>
            </a:fld>
            <a:endParaRPr lang="pt-PT"/>
          </a:p>
        </p:txBody>
      </p:sp>
      <p:sp>
        <p:nvSpPr>
          <p:cNvPr id="7" name="Título 6"/>
          <p:cNvSpPr>
            <a:spLocks noGrp="1"/>
          </p:cNvSpPr>
          <p:nvPr>
            <p:ph type="title"/>
          </p:nvPr>
        </p:nvSpPr>
        <p:spPr/>
        <p:txBody>
          <a:bodyPr rtlCol="0"/>
          <a:lstStyle>
            <a:extLst/>
          </a:lstStyle>
          <a:p>
            <a:r>
              <a:rPr kumimoji="0" lang="pt-PT" smtClean="0"/>
              <a:t>Clique para editar o estilo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PT" smtClean="0"/>
              <a:t>Clique para editar os estilos</a:t>
            </a:r>
          </a:p>
        </p:txBody>
      </p:sp>
      <p:sp>
        <p:nvSpPr>
          <p:cNvPr id="4" name="Marcador de Posição da Data 3"/>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5" name="Marcador de Posição do Rodapé 4"/>
          <p:cNvSpPr>
            <a:spLocks noGrp="1"/>
          </p:cNvSpPr>
          <p:nvPr>
            <p:ph type="ftr" sz="quarter" idx="11"/>
          </p:nvPr>
        </p:nvSpPr>
        <p:spPr/>
        <p:txBody>
          <a:bodyPr/>
          <a:lstStyle>
            <a:extLst/>
          </a:lstStyle>
          <a:p>
            <a:endParaRPr lang="pt-PT"/>
          </a:p>
        </p:txBody>
      </p:sp>
      <p:sp>
        <p:nvSpPr>
          <p:cNvPr id="6" name="Marcador de Posição do Número do Diapositivo 5"/>
          <p:cNvSpPr>
            <a:spLocks noGrp="1"/>
          </p:cNvSpPr>
          <p:nvPr>
            <p:ph type="sldNum" sz="quarter" idx="12"/>
          </p:nvPr>
        </p:nvSpPr>
        <p:spPr/>
        <p:txBody>
          <a:bodyPr/>
          <a:lstStyle>
            <a:extLst/>
          </a:lstStyle>
          <a:p>
            <a:fld id="{E3698D75-8D83-4AA5-A9C8-1EFE25877D81}" type="slidenum">
              <a:rPr lang="pt-PT" smtClean="0"/>
              <a:pPr/>
              <a:t>‹nº›</a:t>
            </a:fld>
            <a:endParaRPr lang="pt-PT"/>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bg>
      <p:bgRef idx="1002">
        <a:schemeClr val="bg1"/>
      </p:bgRef>
    </p:bg>
    <p:spTree>
      <p:nvGrpSpPr>
        <p:cNvPr id="1" name=""/>
        <p:cNvGrpSpPr/>
        <p:nvPr/>
      </p:nvGrpSpPr>
      <p:grpSpPr>
        <a:xfrm>
          <a:off x="0" y="0"/>
          <a:ext cx="0" cy="0"/>
          <a:chOff x="0" y="0"/>
          <a:chExt cx="0" cy="0"/>
        </a:xfrm>
      </p:grpSpPr>
      <p:sp>
        <p:nvSpPr>
          <p:cNvPr id="3" name="Marcador de Posição de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4" name="Marcador de Posição de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E3698D75-8D83-4AA5-A9C8-1EFE25877D81}" type="slidenum">
              <a:rPr lang="pt-PT" smtClean="0"/>
              <a:pPr/>
              <a:t>‹nº›</a:t>
            </a:fld>
            <a:endParaRPr lang="pt-PT"/>
          </a:p>
        </p:txBody>
      </p:sp>
      <p:sp>
        <p:nvSpPr>
          <p:cNvPr id="8" name="Título 7"/>
          <p:cNvSpPr>
            <a:spLocks noGrp="1"/>
          </p:cNvSpPr>
          <p:nvPr>
            <p:ph type="title"/>
          </p:nvPr>
        </p:nvSpPr>
        <p:spPr/>
        <p:txBody>
          <a:bodyPr rtlCol="0"/>
          <a:lstStyle>
            <a:extLst/>
          </a:lstStyle>
          <a:p>
            <a:r>
              <a:rPr kumimoji="0" lang="pt-PT" smtClean="0"/>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PT" smtClean="0"/>
              <a:t>Clique para editar o estilo</a:t>
            </a:r>
            <a:endParaRPr kumimoji="0" lang="en-US"/>
          </a:p>
        </p:txBody>
      </p:sp>
      <p:sp>
        <p:nvSpPr>
          <p:cNvPr id="3" name="Marcador de Posição do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4" name="Marcador de Posição do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PT" smtClean="0"/>
              <a:t>Clique para editar os estilos</a:t>
            </a:r>
          </a:p>
        </p:txBody>
      </p:sp>
      <p:sp>
        <p:nvSpPr>
          <p:cNvPr id="5" name="Marcador de Posição de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6" name="Marcador de Posição de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7" name="Marcador de Posição da Data 6"/>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8" name="Marcador de Posição do Rodapé 7"/>
          <p:cNvSpPr>
            <a:spLocks noGrp="1"/>
          </p:cNvSpPr>
          <p:nvPr>
            <p:ph type="ftr" sz="quarter" idx="11"/>
          </p:nvPr>
        </p:nvSpPr>
        <p:spPr/>
        <p:txBody>
          <a:bodyPr/>
          <a:lstStyle>
            <a:extLst/>
          </a:lstStyle>
          <a:p>
            <a:endParaRPr lang="pt-PT"/>
          </a:p>
        </p:txBody>
      </p:sp>
      <p:sp>
        <p:nvSpPr>
          <p:cNvPr id="9" name="Marcador de Posição do Número do Diapositivo 8"/>
          <p:cNvSpPr>
            <a:spLocks noGrp="1"/>
          </p:cNvSpPr>
          <p:nvPr>
            <p:ph type="sldNum" sz="quarter" idx="12"/>
          </p:nvPr>
        </p:nvSpPr>
        <p:spPr/>
        <p:txBody>
          <a:bodyPr/>
          <a:lstStyle>
            <a:extLst/>
          </a:lstStyle>
          <a:p>
            <a:fld id="{E3698D75-8D83-4AA5-A9C8-1EFE25877D81}" type="slidenum">
              <a:rPr lang="pt-PT" smtClean="0"/>
              <a:pPr/>
              <a:t>‹nº›</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bg>
      <p:bgRef idx="1002">
        <a:schemeClr val="bg1"/>
      </p:bgRef>
    </p:bg>
    <p:spTree>
      <p:nvGrpSpPr>
        <p:cNvPr id="1" name=""/>
        <p:cNvGrpSpPr/>
        <p:nvPr/>
      </p:nvGrpSpPr>
      <p:grpSpPr>
        <a:xfrm>
          <a:off x="0" y="0"/>
          <a:ext cx="0" cy="0"/>
          <a:chOff x="0" y="0"/>
          <a:chExt cx="0" cy="0"/>
        </a:xfrm>
      </p:grpSpPr>
      <p:sp>
        <p:nvSpPr>
          <p:cNvPr id="3" name="Marcador de Posição da Data 2"/>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4" name="Marcador de Posição do Rodapé 3"/>
          <p:cNvSpPr>
            <a:spLocks noGrp="1"/>
          </p:cNvSpPr>
          <p:nvPr>
            <p:ph type="ftr" sz="quarter" idx="11"/>
          </p:nvPr>
        </p:nvSpPr>
        <p:spPr/>
        <p:txBody>
          <a:bodyPr/>
          <a:lstStyle>
            <a:extLst/>
          </a:lstStyle>
          <a:p>
            <a:endParaRPr lang="pt-PT"/>
          </a:p>
        </p:txBody>
      </p:sp>
      <p:sp>
        <p:nvSpPr>
          <p:cNvPr id="5" name="Marcador de Posição do Número do Diapositivo 4"/>
          <p:cNvSpPr>
            <a:spLocks noGrp="1"/>
          </p:cNvSpPr>
          <p:nvPr>
            <p:ph type="sldNum" sz="quarter" idx="12"/>
          </p:nvPr>
        </p:nvSpPr>
        <p:spPr/>
        <p:txBody>
          <a:bodyPr/>
          <a:lstStyle>
            <a:extLst/>
          </a:lstStyle>
          <a:p>
            <a:fld id="{E3698D75-8D83-4AA5-A9C8-1EFE25877D81}" type="slidenum">
              <a:rPr lang="pt-PT" smtClean="0"/>
              <a:pPr/>
              <a:t>‹nº›</a:t>
            </a:fld>
            <a:endParaRPr lang="pt-PT"/>
          </a:p>
        </p:txBody>
      </p:sp>
      <p:sp>
        <p:nvSpPr>
          <p:cNvPr id="6" name="Título 5"/>
          <p:cNvSpPr>
            <a:spLocks noGrp="1"/>
          </p:cNvSpPr>
          <p:nvPr>
            <p:ph type="title"/>
          </p:nvPr>
        </p:nvSpPr>
        <p:spPr/>
        <p:txBody>
          <a:bodyPr rtlCol="0"/>
          <a:lstStyle>
            <a:extLst/>
          </a:lstStyle>
          <a:p>
            <a:r>
              <a:rPr kumimoji="0" lang="pt-PT" smtClean="0"/>
              <a:t>Clique para editar o estilo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extLst/>
          </a:lstStyle>
          <a:p>
            <a:fld id="{BD6EDD06-C071-48C0-B73B-D0DC84A32F26}" type="datetimeFigureOut">
              <a:rPr lang="pt-PT" smtClean="0"/>
              <a:pPr/>
              <a:t>11-05-2016</a:t>
            </a:fld>
            <a:endParaRPr lang="pt-PT"/>
          </a:p>
        </p:txBody>
      </p:sp>
      <p:sp>
        <p:nvSpPr>
          <p:cNvPr id="3" name="Marcador de Posição do Rodapé 2"/>
          <p:cNvSpPr>
            <a:spLocks noGrp="1"/>
          </p:cNvSpPr>
          <p:nvPr>
            <p:ph type="ftr" sz="quarter" idx="11"/>
          </p:nvPr>
        </p:nvSpPr>
        <p:spPr/>
        <p:txBody>
          <a:bodyPr/>
          <a:lstStyle>
            <a:extLst/>
          </a:lstStyle>
          <a:p>
            <a:endParaRPr lang="pt-PT"/>
          </a:p>
        </p:txBody>
      </p:sp>
      <p:sp>
        <p:nvSpPr>
          <p:cNvPr id="4" name="Marcador de Posição do Número do Diapositivo 3"/>
          <p:cNvSpPr>
            <a:spLocks noGrp="1"/>
          </p:cNvSpPr>
          <p:nvPr>
            <p:ph type="sldNum" sz="quarter" idx="12"/>
          </p:nvPr>
        </p:nvSpPr>
        <p:spPr/>
        <p:txBody>
          <a:bodyPr/>
          <a:lstStyle>
            <a:extLst/>
          </a:lstStyle>
          <a:p>
            <a:fld id="{E3698D75-8D83-4AA5-A9C8-1EFE25877D81}"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PT" smtClean="0"/>
              <a:t>Clique para editar o estilo</a:t>
            </a:r>
            <a:endParaRPr kumimoji="0" lang="en-US"/>
          </a:p>
        </p:txBody>
      </p:sp>
      <p:sp>
        <p:nvSpPr>
          <p:cNvPr id="3" name="Marcador de Posição do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PT" smtClean="0"/>
              <a:t>Clique para editar os estilos</a:t>
            </a:r>
          </a:p>
        </p:txBody>
      </p:sp>
      <p:sp>
        <p:nvSpPr>
          <p:cNvPr id="4" name="Marcador de Posição de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PT" smtClean="0"/>
              <a:t>Clique para editar os estilos</a:t>
            </a:r>
          </a:p>
          <a:p>
            <a:pPr lvl="1" eaLnBrk="1" latinLnBrk="0" hangingPunct="1"/>
            <a:r>
              <a:rPr lang="pt-PT" smtClean="0"/>
              <a:t>Segundo nível</a:t>
            </a:r>
          </a:p>
          <a:p>
            <a:pPr lvl="2" eaLnBrk="1" latinLnBrk="0" hangingPunct="1"/>
            <a:r>
              <a:rPr lang="pt-PT" smtClean="0"/>
              <a:t>Terceiro nível</a:t>
            </a:r>
          </a:p>
          <a:p>
            <a:pPr lvl="3" eaLnBrk="1" latinLnBrk="0" hangingPunct="1"/>
            <a:r>
              <a:rPr lang="pt-PT" smtClean="0"/>
              <a:t>Quarto nível</a:t>
            </a:r>
          </a:p>
          <a:p>
            <a:pPr lvl="4" eaLnBrk="1" latinLnBrk="0" hangingPunct="1"/>
            <a:r>
              <a:rPr lang="pt-PT" smtClean="0"/>
              <a:t>Quinto nível</a:t>
            </a:r>
            <a:endParaRPr kumimoji="0" lang="en-US"/>
          </a:p>
        </p:txBody>
      </p:sp>
      <p:sp>
        <p:nvSpPr>
          <p:cNvPr id="5" name="Marcador de Posição da Data 4"/>
          <p:cNvSpPr>
            <a:spLocks noGrp="1"/>
          </p:cNvSpPr>
          <p:nvPr>
            <p:ph type="dt" sz="half" idx="10"/>
          </p:nvPr>
        </p:nvSpPr>
        <p:spPr>
          <a:xfrm>
            <a:off x="6727032" y="6407944"/>
            <a:ext cx="1920240" cy="365760"/>
          </a:xfrm>
        </p:spPr>
        <p:txBody>
          <a:bodyPr/>
          <a:lstStyle>
            <a:extLst/>
          </a:lstStyle>
          <a:p>
            <a:fld id="{BD6EDD06-C071-48C0-B73B-D0DC84A32F26}" type="datetimeFigureOut">
              <a:rPr lang="pt-PT" smtClean="0"/>
              <a:pPr/>
              <a:t>11-05-2016</a:t>
            </a:fld>
            <a:endParaRPr lang="pt-PT"/>
          </a:p>
        </p:txBody>
      </p:sp>
      <p:sp>
        <p:nvSpPr>
          <p:cNvPr id="6" name="Marcador de Posição do Rodapé 5"/>
          <p:cNvSpPr>
            <a:spLocks noGrp="1"/>
          </p:cNvSpPr>
          <p:nvPr>
            <p:ph type="ftr" sz="quarter" idx="11"/>
          </p:nvPr>
        </p:nvSpPr>
        <p:spPr/>
        <p:txBody>
          <a:bodyPr/>
          <a:lstStyle>
            <a:extLst/>
          </a:lstStyle>
          <a:p>
            <a:endParaRPr lang="pt-PT"/>
          </a:p>
        </p:txBody>
      </p:sp>
      <p:sp>
        <p:nvSpPr>
          <p:cNvPr id="7" name="Marcador de Posição do Número do Diapositivo 6"/>
          <p:cNvSpPr>
            <a:spLocks noGrp="1"/>
          </p:cNvSpPr>
          <p:nvPr>
            <p:ph type="sldNum" sz="quarter" idx="12"/>
          </p:nvPr>
        </p:nvSpPr>
        <p:spPr/>
        <p:txBody>
          <a:bodyPr/>
          <a:lstStyle>
            <a:extLst/>
          </a:lstStyle>
          <a:p>
            <a:fld id="{E3698D75-8D83-4AA5-A9C8-1EFE25877D81}" type="slidenum">
              <a:rPr lang="pt-PT" smtClean="0"/>
              <a:pPr/>
              <a:t>‹nº›</a:t>
            </a:fld>
            <a:endParaRPr lang="pt-P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Marcador de Posição do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PT" smtClean="0"/>
              <a:t>Clique para editar os estilos</a:t>
            </a:r>
          </a:p>
        </p:txBody>
      </p:sp>
      <p:sp>
        <p:nvSpPr>
          <p:cNvPr id="3" name="Marcador de Posição d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PT" smtClean="0"/>
              <a:t>Clique no ícone para adicionar uma imagem</a:t>
            </a:r>
            <a:endParaRPr kumimoji="0" lang="en-US" dirty="0"/>
          </a:p>
        </p:txBody>
      </p:sp>
      <p:sp>
        <p:nvSpPr>
          <p:cNvPr id="5" name="Marcador de Posição da Data 4"/>
          <p:cNvSpPr>
            <a:spLocks noGrp="1"/>
          </p:cNvSpPr>
          <p:nvPr>
            <p:ph type="dt" sz="half" idx="10"/>
          </p:nvPr>
        </p:nvSpPr>
        <p:spPr/>
        <p:txBody>
          <a:bodyPr/>
          <a:lstStyle>
            <a:lvl1pPr>
              <a:defRPr>
                <a:solidFill>
                  <a:schemeClr val="tx1"/>
                </a:solidFill>
              </a:defRPr>
            </a:lvl1pPr>
            <a:extLst/>
          </a:lstStyle>
          <a:p>
            <a:fld id="{BD6EDD06-C071-48C0-B73B-D0DC84A32F26}" type="datetimeFigureOut">
              <a:rPr lang="pt-PT" smtClean="0"/>
              <a:pPr/>
              <a:t>11-05-2016</a:t>
            </a:fld>
            <a:endParaRPr lang="pt-PT"/>
          </a:p>
        </p:txBody>
      </p:sp>
      <p:sp>
        <p:nvSpPr>
          <p:cNvPr id="6" name="Marcador de Posição do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PT"/>
          </a:p>
        </p:txBody>
      </p:sp>
      <p:sp>
        <p:nvSpPr>
          <p:cNvPr id="7" name="Marcador de Posição do Número do Diapositivo 6"/>
          <p:cNvSpPr>
            <a:spLocks noGrp="1"/>
          </p:cNvSpPr>
          <p:nvPr>
            <p:ph type="sldNum" sz="quarter" idx="12"/>
          </p:nvPr>
        </p:nvSpPr>
        <p:spPr/>
        <p:txBody>
          <a:bodyPr/>
          <a:lstStyle>
            <a:lvl1pPr>
              <a:defRPr>
                <a:solidFill>
                  <a:schemeClr val="tx1"/>
                </a:solidFill>
              </a:defRPr>
            </a:lvl1pPr>
            <a:extLst/>
          </a:lstStyle>
          <a:p>
            <a:fld id="{E3698D75-8D83-4AA5-A9C8-1EFE25877D81}" type="slidenum">
              <a:rPr lang="pt-PT" smtClean="0"/>
              <a:pPr/>
              <a:t>‹nº›</a:t>
            </a:fld>
            <a:endParaRPr lang="pt-PT"/>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PT" smtClean="0"/>
              <a:t>Clique para editar o estilo</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ângulo rec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xão rect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ângulo rec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xão rect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Marcador de Posição do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PT" smtClean="0"/>
              <a:t>Clique para editar o estilo</a:t>
            </a:r>
            <a:endParaRPr kumimoji="0" lang="en-US"/>
          </a:p>
        </p:txBody>
      </p:sp>
      <p:sp>
        <p:nvSpPr>
          <p:cNvPr id="30" name="Marcador de Posição do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PT" smtClean="0"/>
              <a:t>Clique para editar os estilos</a:t>
            </a:r>
          </a:p>
          <a:p>
            <a:pPr lvl="1" eaLnBrk="1" latinLnBrk="0" hangingPunct="1"/>
            <a:r>
              <a:rPr kumimoji="0" lang="pt-PT" smtClean="0"/>
              <a:t>Segundo nível</a:t>
            </a:r>
          </a:p>
          <a:p>
            <a:pPr lvl="2" eaLnBrk="1" latinLnBrk="0" hangingPunct="1"/>
            <a:r>
              <a:rPr kumimoji="0" lang="pt-PT" smtClean="0"/>
              <a:t>Terceiro nível</a:t>
            </a:r>
          </a:p>
          <a:p>
            <a:pPr lvl="3" eaLnBrk="1" latinLnBrk="0" hangingPunct="1"/>
            <a:r>
              <a:rPr kumimoji="0" lang="pt-PT" smtClean="0"/>
              <a:t>Quarto nível</a:t>
            </a:r>
          </a:p>
          <a:p>
            <a:pPr lvl="4" eaLnBrk="1" latinLnBrk="0" hangingPunct="1"/>
            <a:r>
              <a:rPr kumimoji="0" lang="pt-PT" smtClean="0"/>
              <a:t>Quinto nível</a:t>
            </a:r>
            <a:endParaRPr kumimoji="0" lang="en-US"/>
          </a:p>
        </p:txBody>
      </p:sp>
      <p:sp>
        <p:nvSpPr>
          <p:cNvPr id="10" name="Marcador de Posição d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D6EDD06-C071-48C0-B73B-D0DC84A32F26}" type="datetimeFigureOut">
              <a:rPr lang="pt-PT" smtClean="0"/>
              <a:pPr/>
              <a:t>11-05-2016</a:t>
            </a:fld>
            <a:endParaRPr lang="pt-PT"/>
          </a:p>
        </p:txBody>
      </p:sp>
      <p:sp>
        <p:nvSpPr>
          <p:cNvPr id="22" name="Marcador de Posição do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PT"/>
          </a:p>
        </p:txBody>
      </p:sp>
      <p:sp>
        <p:nvSpPr>
          <p:cNvPr id="18" name="Marcador de Posição do Número do Diapositivo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698D75-8D83-4AA5-A9C8-1EFE25877D81}" type="slidenum">
              <a:rPr lang="pt-PT" smtClean="0"/>
              <a:pPr/>
              <a:t>‹nº›</a:t>
            </a:fld>
            <a:endParaRPr lang="pt-P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pt/search?q=trabalhos+sobre+a+diversidade+cultural&amp;source=lnms&amp;tbm=isch&amp;sa=X&amp;ved=0ahUKEwjv5LKGvNDMAhWGvRoKHU4bACYQ_AUIBygB&amp;biw=1242&amp;bih=585" TargetMode="External"/><Relationship Id="rId2" Type="http://schemas.openxmlformats.org/officeDocument/2006/relationships/hyperlink" Target="http://pt.slideshare.net/paula.tomaz/diversidade-cultural-8137209" TargetMode="External"/><Relationship Id="rId1" Type="http://schemas.openxmlformats.org/officeDocument/2006/relationships/slideLayout" Target="../slideLayouts/slideLayout2.xml"/><Relationship Id="rId5" Type="http://schemas.openxmlformats.org/officeDocument/2006/relationships/hyperlink" Target="http://pt.slideshare.net/jmmoreira/bulgria" TargetMode="External"/><Relationship Id="rId4" Type="http://schemas.openxmlformats.org/officeDocument/2006/relationships/hyperlink" Target="http://pt.slideshare.net/mekie/bulgria-1045866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11140239_978527712178674_2325294079222864977_n.png"/>
          <p:cNvPicPr>
            <a:picLocks noChangeAspect="1"/>
          </p:cNvPicPr>
          <p:nvPr/>
        </p:nvPicPr>
        <p:blipFill>
          <a:blip r:embed="rId2" cstate="print"/>
          <a:stretch>
            <a:fillRect/>
          </a:stretch>
        </p:blipFill>
        <p:spPr>
          <a:xfrm>
            <a:off x="0" y="0"/>
            <a:ext cx="9144000" cy="5265204"/>
          </a:xfrm>
          <a:prstGeom prst="rect">
            <a:avLst/>
          </a:prstGeom>
        </p:spPr>
      </p:pic>
      <p:sp>
        <p:nvSpPr>
          <p:cNvPr id="23554" name="AutoShape 2" descr="data:image/jpeg;base64,/9j/4AAQSkZJRgABAQAAAQABAAD/2wCEAAkGBxITEhUSExMVFhUXGB0XFxgYGBkdHhodHhgfIh8eHR0fICggHR0lGx0dIjEhJSorLi4uICEzODMtNygtLisBCgoKDg0OGxAQGy8mICYtLS0rKy0tMi8tLS8rLS0tLS0tLS0vLS8tLS01LS0tLS0tLS0tLS0tLS0tLS0tLS0tLf/AABEIAL4BCQMBIgACEQEDEQH/xAAcAAABBAMBAAAAAAAAAAAAAAAABAUGBwECAwj/xABGEAACAgEDAgUBBgQCBgYLAAABAgMRBAASIQUxBhMiQVFhBxQjMnGBQlKRoWKxFTNygpLBJFNjssLRFhclNENEdIOi4fH/xAAbAQEAAgMBAQAAAAAAAAAAAAAAAgQBAwUGB//EADERAAICAQQABAMIAgMBAAAAAAABAgMRBBIhMRMiQVEFYXEjMoGRocHR8BVSFELhBv/aAAwDAQACEQMRAD8Au/WL1wzsxIkaR2CqotiewGoJn9Qy8umEz4EPI8vahmkHszH/AOFY/hHPyRrRqNTVRHdY8EowlJ4SJ3lZ0cQuR1QfLsFH9TWk0HXcZ38tZoy5FhQwth8r/OPqt6r8eHunxsXEAlc93kdpDf0aQkg8+1a6T+H8GaLY0YQhg4YMwdWBuw97v78e1a5D/wDoNPnqWPfBY/4lijnBZaOD20M1arbAz5MBhvkDQGzZPCguhZiPZgnmOT8k+1DW32neJpBj48WPL5X3slTOOTGAASo2niQ38igrc3WuzTdC6KlB5RXlFxeGS3qfi3BgFy5UK/4d6lj+irbE/QDUa6l9rnT41VoxPPu7bImUVzzuk2giwRxfY/Gqj6D0uJ8opGmyIeqQ2Sdq8sLJNChRF8s1dq1jq+YcucmmMYam2VS8gMAbCelfSvNELf8AFqxCKb8/CRFp7tqWXguTo32qYEyq0nm4wY7VaZCEJHcCUWh/cjU1gnV1DKQVYWCCCCPoRwdedsqGXImDwxfgxJ5eOgV3CC/zkgFC5P8Ai1jpuD1LEaMYbPBIqkuLJEtt+YxMzKKArhdatyzwZeEluaT9s9Ho46zqD/Z/4rnyC+PmRiPIRd4Kq6rIhNEqHF2pIBrj1D9NTgakYTyGgDTR17xHjYiF5pAOQAg5dmPZVQepifgaYU8U9TPqHRpdpPpvJhV9vyVPY/S+NATQjXHLy0iRpJHVEUWzMQFUD3JPAGq1XxfnTvORLg4HkMEaDKfex9IJcsrKAtHjbfvZ1Duu+NcVMgLNlTdUi2lpIvTHB5oI27V200dX6TYsKTuPYCz2+03pxsq8siA0ZI8eZkH+8F5/a9SLoXW8fLj87HkEiWVsAiiO4IIBB1WOB9tmAICBjyxOieiNQpQmjSgqRS3XcDvqX/Zjnwy4Ykjl813dpJ32Fblc21AgcD8o+ijQEw0VovTV4j69DhwNkTkhFocCySTQVR7knQDodNWT4jw45TDJkwJIBZR5EVgP0Jvtqi/F32lZWZ5scZ8nFegorbIQK/M4J27iLIHtxqFyDcQWJY9rai37k9/19hxeouSRsjW2eqMXxLhybfLyoH32EqVDuI7gC7JHH9dOqnXj8opB9Iurv9Py/NfHz9dSjw14+z8N7ErzRXzFMxYVfO1ifS18CiR6uQdYUw62j0zo0zeF/EePnQieBrU8EHhlP8rD2P8AmKI086maw0aNF6AK0aL0aANGjRoA0aNGgIT4ymL5WPBuAjVWncBiGtSAnH19dfFMRRVTpvkYH8q1/c/10m8QlR1Z6Ns2LHY3XVO98e3Gzv351rlZaxi2v6Aclj8D+w+OdeT+MRnbqVBLPHB2tBCKr3sU64TZSL+ZgP1/Qn/IE/oDpsxFyphGzywYYlO2JJCS72xXdVcC6Cg/mJvjgaXr4TTc4XK85kI8xB6WAJALbrJJscj6AE2o1so+BTlzY8fQnP4jDO2Io8P5aSlmKdm8sA0b9IJv2960nyPD+KM2KJseJ4crf5qNu/1ioSsijkK1Wu5dtX9RpJiS+TlyQfl3jzoq7UKVq+vbj4Gn5s1Hz8NNwFNIw+SwiYUPlSpY8+6DUaKbNN8R8OOdvPHoVdVFyjuZX/UOkDHyc6OBWjx4iAw9TERlUJNsdzbjZCgiwDZrv36fn4cE88LR+Y+PH5itW6gsZZwVA2RlTS+ke/c6c/G2LJP1LIqXbEqxROA23aRHvB59FkyV2LfyjTNk+I8Xc0yBXkVBECFKlhXZQfxHBLHkeXf9Nemzh5xk5FkLLvJHr5ce3bEsn3llE8AeK80y0dzWrJdrZCMgtwRQs7RxpT1WLLllyWZoB+FNBC26MEqzKV/iu2G4WTxf9WTM8Ys7+XjxGRr2ghQLP04Mld+7e2nTp0HU5CpdljUruJJkJF/w1vsnsT2q/ka1yu2rnj8TbH4dKcsprP0z+otbqef52P5RQtE0QUiuS0P4gkKk3GW9JrsaPtq5ug9WXJiDgFSDteNvzRuO6t9fr2Iojg688dW8Q5mNIUyEDqDw24kEHsQHLDn6jT/4V8fR45fJBJj2bZY+d+4A+UQL2gbrWxQpuRxqcbG+/wAzK0rrW1NcenTLM8ReDUknGdjy+RmJ2kI3Iwqtsin+GuLWiNVN9oX2qyzxDFgBhNbchla7YHlY277LH5r5B1DfFfjXMz3LTSkIeBEjMIxXb03RP1Oo8iEmgOT2A/5a2kTBN99GrR8DfY/NlDzsqTyYtzKUAuQlTR/wryCL57HjVudN+znpOOoAxIm/xSjzCf3e/wC2gweUa08dG8U5uKjJjZEkSs25ghqyBV/01f8A4n+y7p0n4iQLGAjBhHaWSRtYVxa+r25v6DXnXrOKsU8sSNuVJGQMR3CsRemecGdvGS0/A32zyowi6gfMj5/GC+teOAVUUwv37/rpF9q3i1c7IVIHZseEWKsLI5u2A/iAFAHj+LVWafVWlA+OOb9v34u/7ajJk61lmfbtdWLoV/l9a/8ALWWHPwP09ias8/ANawgLMEUFnPb9gPntyNOq9AlI7on73Xb2ArWmU4w+88FmMXLpDYy8fA/b3PH0HF9r1gnm+3b4J5s3zR+nH004dR6XJGLsML7j2453e/f3576bmbjg8V+n1+bJ5+fnSMlJZTElh8jz4O8RPhZUcySbI2ZBkCgQ0e4buO+4IGYVzZ471r1HFICoIIIIBBHYg9jryBNIAKJ/e/p39r/X5I1dPgDxukfSkVqeWLfGFW9qqpPl+a3aMHsPcgcA9tbosr2Ry+CU+JvtAx8TI+7GOWR9oZtmzat9gxYjkjmv01E+ufabO5AxRFCtctMylifgKDsA+pJ/QarrqPWlEskjuciWRizHaVUsx4oXdACgCew7absnxBOAGVQASRx77f0qwL+NYyy/CnTQinY3u9UWlgeLcqI3kTToX5V2WKaHn6RqrAfRH/bUoPi/JihWaWCKSImvPgmJT6MVKbkHz+ajqk+kdZZTboyq9lircGqFkdjRI7g/t3Eu8KeJmxpHZFZ8VqMqGjtDcb1FkVdA/qO3Gspkp6Wqxbq/7/BbHQPE0WSAOEfmlLK27aaJRhwwHF9iLFgWNPt6875eeIM2SPFDyQs/mxIoc0So5UJTKVvhh7UO2rq8Ez5T4qPlKVkPIDCm2+28dg3fj9Lo3rKeSjfp/C5z/KJBo0aNZK5TvjLHjj6lM4LGVgkpCtIH8sQ7fwwpokNGSVKsPUt0LOuUbBD98e3O4pEB6V44L13B9NV833sHU/8AGHhg5flsjhJIzwTdEEH45BBpgw7EfXUE6NDO8WwsglglmimiblGbzSeSACDt2lWA7E+nnWa4RlPLXKOjo7I5UXz8h1mlhl+7T+Wxm4RF3hUIXc43naW4o/l78Dt279I8tDM6xlZrMbjcGVLCt6DtVja7K3ciq/VJLFNIux8bHKgjhpWK8diAIrsftrbGxZ4xtjGMi2SQBJ3Pv35P1OrKgsm56at2blEZs6eTIQuqFXgbctck+1duK/MR9NLfDEUjdTFtaGpVHwEQ96+WYAWeQG45JKuWB1PmTzehPWUjTYvHPq5Z259gQD2o6dfAHQ5ceAzZChZNn4ae8aVu2nn81mj/ALI1Uvq+1Vi9sGNbZHlJYyVV4x6oZM2dwZFCTTFWRi18iMttsbVCIE4omzzzWmVcadhaptCjhgPWo5rcOPejuN1ZIPtpUZo45FDBUkcK7zuH8sb0DWoVdzXfcUL7g99KsDznGU/mPJGmPOUO0otAcNsHChiCBdEi9buVDtI5viKK8q/EecjouVBEkeF5KkV5jkUzMOLF2AKsc8gaVdRy52h2Y7gTFtgdlO0kXYDVt3iquqsGtL3jyNxaORGU87ZAbBPsHX2+hBI+dJExZ1Yt5cR5LBRPIF3G7O0x0CbJ/c++uG55+9g76hheXPP94E2RjTDCf7yVlZE3cAEki+/ABH7XV86rqaAR40o+dov9XB/8OraR524ZI0Hud5ex7gDao5HFk8fGq08T9PZC8UYJBm2IALJoE19a3Aa6vwy2vwrYzXmeMY+pS19TW2Uc4657IidOHh/qX3bIin2hvLYNtPuPf96uj7GtOK+Cc4i/KH6Flv8ApenDwZ4NebLMeSpRIl8yQHjcL4APwT3PwDrZOEorMkc5U2JrKPR/RclZsQGE7S0dqaogstgkfPIJ1Detzeb049NyZpmyESMZE8MbOI2UrJbNxuO0AkC25utO2JOKDRMCCOCh4r6EcVqKdUzoIpZt3Uo40lJaSI7HcMVAYowO5SwA7hq7j21oUyxPTYeW+Cy+p5qiLaGDMwHvdj5/ca80eO/CE+JI8tb4HclXHO2ySFf+U+19jq2+l+JsaYEY4llCUvoikrtwNzAL2HuRpxxw8quJowqONojYqx2kereRa2T7Amh72dY3tPJsWng4bU+TzMNPq9v7d7+v9P7jv8abut4Xk5E0I7RyOg/QMQP7aWdEx5J2EcSFmHNcUAPck8Dn373X6a2SWSpXlPHqSLwvGPxG97A/t8e2nWTMAlSKiSwJv2FfOufSPD+TAjEiOSzYCPyBXYWAD/Ua5dQRyRcZoWCsgdefkEKQa51y7aJTuba4OlFShWsoVvlqJFiN7mBI+KHfUPy49kjp2okDmrBNiqHtxepfjwMQpEcjsFrdsIv/AHmoc/rqP9cibzN+x1/KHVloqQeL4Ngg8EccHU9LBweMcfuQvTaTYhixHmljgT88sixpd8FiALHfjufb30/+LmCR+RBa4kW/Zz6pm3FWlf53OGA+AKHA5jWNlMkiSRkK8bq6sK7qbH96P/8AdS3xfGrQYLIto2JG7KPc75Sw/wCIkav+hoqxlt+3Ax4vT3KiFAd5NEdiQSVPsT/A3b+Y+16nHTvB0YIMr2+2goqlW+w9zx3Y9yW+mlfhDC2wrM3qeVQ90LAO4qP12tzrgOkxxZxymmmkkZG/DCbtq9v4f4R2Ark/POqk7dzcU8YN9dG1KUlnP6Df4i8GtW7FPABLRt35/k44tb4PwPfTd4WlEcoR7o+lt3cq4vv2IJ4+CL1Iun+HguS2YuVKwl9QUVRB9jd7lHYCgRpv8RQhc1CoALLGTXufMb/PUqreduclzTU+fOMJpocPs5g8vrZiPaOKXYe/8grn4AP66vMapT7NMUzdZnmJpYUcgD33sUX+ig/vq6gNXEcfVtu15M6NGjWSsYOoL46wIYC2eMlcd9oVxJZjnoelSo9XmAcBks13DAalnWepLjxNKwJqgFHdmZgqKL4tmIFnjnVF+Lunz5peXKNPsJQGysRCljGt0QRXJCkG1JY3xCVigRdvhtMfuj+PcOZAxZoj7h0cgH3G9QVP9j9NL5PFmCAScmM0Lobia/2QN39tUj4fzDGXT3IsD6j/APX+WpC/S28sZUW57Z0cgElSqqUP+w3I+P8AlseqlF4ZZ/ydsXhpfIurw702TJZZ5k2QKVeFCQTKe6yPRIVRwVW7uiaoDU2kArnVPfZZ4rMEq4Ex/Dl5xzZOx6tov9k8lfg8e41Ivtb8WDFgECW08vZQaAWjbOfZfoCN1HmgdY37+TS7vF8+SsfGHUYoJJMOFUmeL8OGeNuEjuzFIKKuyD0UPb3B1CMx5WAt15G07eFAF0tjhh34Fi/c6kXQegT5PKqaILNIw2oo/MRfABs+w974/hk0X2ZSBbMymQEUNvpqgDXxzuPY8BR2sHTO6uD8zNldU3HEeirI0dSPXt+gJsfU80P3IOnrD8R5cJ4mZ9t2r7iBx2tveufoRY97lGb9nuYqsyFGNcUfURfsvbfVmyeOw921Fep9Gmx1CzIyMV4Vh3JPYEcEA+w5Jr27ZUq7OsMl9rXzyiX9N+0GJxTI+8KKAC0zBfV6i1AX9O31NaU+FJ1kZ5Cdzt6lYqwBBPrKFgLG80SPhb1Vk+Md5UDgAdyOaoXyfc6lfhp8nKUxrNIWgX0BntBG3DKRYIBoC1s1qen8PTT8TBu/yVkWpT5SJzl9UkCb4MeSZQdpcUqDmr3N3W+7AED51tk9OzjJGjpjxlt2x1lfcjKL4Pl/2oggG9dui9JySs2FJOnlbQpCxk7QeHjjO4AIOLBBID8VrXDx1f0vkzedA1RwhhuSkC2tJvY1a+veK4a++rUtZdf0+GabfjcJZTb+iQs6B0LHkj8yfDgScM6ShB6SysQSFBqmFGiOx06w+HsNCCuLACOx8pP/AC1HMXqeVjTSXuyYnk/KRGs6NsA5C0nO0AKwW7WibFucPizzF3R4eUR/j8mMd/ctLx21z5J5aRb0+p0848Eirih/TSXqXUoseIzTMERfc9yfhR7sfYDUZPibMnbysPHgaUkADz/O22e7mIeWgABPqcdjVnjSDx54NdJcZ8rIfIJQtJHuEaswdRtiIU+WDvUWVJNdwTxKFMpPBOepj92tZZUnVMkzzyS1zJIz18bmJr6961O/s06dNHG+S0Z8iVhErn3dTdf7JJK323Cu+p34K6b0UTbWxWgyK2qMhgVe/wDqmB2M1cVw1e3LE2hJ0+J4zEyKY2G0rQ2kH2rtrdKLXDKFdkqrFNropbpuFBARHNny4ylm8syRo8JBNhd1Axkc8FgD3B7gSHG6SJb+79XwpK7/AIak/vsnH+Xzp66h4GYf6jIpf5J0MgA+AwZWr/a3HVX+M+tjClEOzCyLW90TWALqmG30n6WdQwXfHi+Y2NL2H/qUTB/IXNglksb/ALvG34ae+5zIwVj2UcmzfazqHeLutAZBEexlSPy2LE7b3EkH+au367tWX4L8Ofe8eGd5EjjlUOYoF2nn2L7jXHegG+o1LuleBunY7b4sSINZO5gXIv4LkkCjVCtY2Z7IW6vybFLPzKY+zX7PXzZBkzoY8UMH/KAJ6P5FHcRkA237C+4kHXejbcGAKLERyMUURw261U32BlidL9t41dAQAUNQLxLAmPNJ54/6FmEB2/6maqDfCq1A3/MDfcAzwVapvcRiHq8MUWP5jhFeJCrtQQ+kend7GqPNWO3Y61n6hhsfMGQAwFFoWLEi7AO0MDRJI4sWfnSXCV8Evj5DBokNpLVKFJtSLJuPkeoXsNg8UdSCGQMoZWBUiwVIIP6Eca5dsfDlnDOvVLxI4yhDF1GAIoTzNoAC1DMeP+CydRvqWSXn8x02GNUoMf8AtWYbrrb+H6yPbUh6n1jy2EMSNNO35Y1BNX7tXYe9d/0HOk+H0FjlY+NIUllyHMuYCeFjj2lo1+edoaj2G3kBtbtNXl7sGbL/AAfNn8CU/Y70vbjSZRUhsl963/1a8J/U7m/casLWkKAAACgBQA1vq+cOcnKTkw0aNGhEr/7SMxvPwoFrkyzUTQLRpSA8j3ckcjkDkaiOUnlQzDYVLRiOy5NqrgLxW02m3m926xXB08fa/ivJk4oRC4WJ/MKuqmNWkj9bbhtIpXAHub+DpgToWE1bM/ZdHbKEVgD/AIW2EcfI1S1MXnPoUdTCeeOmVcs20yevbUquqbL3EMQfV/CAp7e99tWR4akDebExADqDya5DBT/+LtqG9X65i1FFHA4aKX8WUTN+Mikg0oO1C3ex29tdMrxBgGQPHjSqoAG2V/N59V0SbXuvb+XU51uxLKN1mm8Vxy8YO/VVbYNhIlV1MZU87w3FH2o+/tpw8V9Tnz8nGiYN5vkqrrYAMtHzHA3EbSqiu3vxzptxMmPIZTBjD0qRK0hAG7cSGSvyErwQo/hGnnpGVIvUYJCUOOreSrkC/wASPgtwCSGIG4/P11bjRs07ms5Lel0ca68Zzz+hYPhoARCNQNiWvA4sEhv33XpF1SHKxB5mIvnwg2+Me6j3MDDkD/szYH8IHbS2XHdZwyS+UJtqUyB4zLyAZBYZS67UDKQLUA2SNK50y41ZZsZ+QR5uKwlC8cNtYCQN7gbG7e+uJCmf315k+0dOy2H3emjviZPmRpJsdNyhtrqQy2OzD2I0j6n0yHLjKMRRK+pCpI2mwL5ruf6nTL0jABaozjuBYyOZFldGUip4XBJaq5YgjkigxU9sPwTiQsXx2nxye/lTOAf1BsH9DeouEK5Z3Y9uCWZTj1kq3xX0J8WRoGIN0FevzKeQRzY/KQf0P00n8Klo8kiJiCYnF0DZKkgVYHYf21YX2pw3ho2/cYXH5iLO70kkgd67gAd79tVx4YSR8tGHPl2WIBauD3AIJ5NUNdSiyNteZdepydZWoKSfsW70GJXg815JJmRyz7qCm/zjYvp/LzRvkDT3mSxRAbCoZfUsaDlh7gIvJsfTuAfbUd8PSrwryF1/K1NS2OOQtX+jE8HUo6XCqIY1VV2EpSgDgcqePfaV/e9dnwlBJRxj0PGXWeZtt99EY65lTq5khj3R5AVPUwQ8gUwUgk8dzQ/h445YsvAgaXdLFEeArs6kc/wySSvHxxujJAKlirspC6lcLRNLkRu24qfLVVBZlVkDABQCRRc89uBfbTbkq823fGIxIpVrNm69gp4r1+/+WvM36nw75YXGeWdKm6VO1pcC7ofW5cN0jiMeRjeQjMiEelzJKr+U9KCFZKMZCrZJXYPTrj4u6z97lgYwtEqPsUOVLMWIYkhSVUDy1rkk8/u39K81xHJI6mkZWpTuZy9uzszG23BuwAF9taeIZwiws10J07KWPv7CyeSNep0+miqlaz29Gliqlc+/0F+VjLIpRhYP9QfYg9wQexHI1M/AfW5ZVeDIIaWKqfsZYz2ciqDAja1e9HixqFPBO6g2mMtE3KN0hA59MV96+Tfb06gk/jySCVZMVpG2hl82XYSQ1bqRV2K3pBF7q+NQ1t9NrxHteo+ITqmuO16l4/aP4qjwsV/4ppUZYUHcnbW4/Ci7J/QdzppwmjxYYIioUlUTaijvSqWPbgMRZ+o0x5HhvFlyMeQeY0h/6RI5a963Y3Cto3SEcKFFBtPPUMCSQySWQ1qsahlrYrgksT7sdzVY7KNU8RUeO/U8w506iaVjwl+HyRGPHXVJMLLx5MUJFJscs4RfWNwGxuPUvc180QRqfeBfGf32MGWIQuSQvqtZNoG4oTXY36DyBzzydRX7Q+g/eRC6ttdZBHZ7bJHAJPHs20j9x72HLKjxcXHSGSVYUUARsXCuCOzqe+/cSbHuT81q1Y6Hp4pLz55fyK9OsUIQiln0LIDcaR9Qxo5UaKRVdGFMrCwR+mo70HxpA8Fyyp5inadoYeZxYeKOi7Ky80oNGxzV6pLxF1o5efkGUlvxHjiLcFUVjtXbwVsc8iybvXOcsHe09Ltmo5xk7eJ82GMtBjTnIxgxKIysDH6uArOp3C7pkIsDnk86+Fo8wMyY7CNH/MW/KDzz6rpufYWf5TrEfRshdrDHkaI8q6K7CvoBYrUl6Pj4rDbNlGAfxxMjxlvoESNN3/Ef0Oo7VLs7M1CmPmeWvkO2A8OMhjxmL5EnEsxtms88n+DjkRgmRuL29wu6zhxwYv3ZIYzLfms7P5a43pre0oIKsqnuCCWZv5q1npPUFJMXS8U1RDZUwKJGPfYCAfa6AAvk3pk6qPNj84PuiWUIljmRh3mPytEhBzxb2S2sW2xrjlnO2OyxRfr7/uWT4M6k80TCSSOVomCebH+WQGNHVqs0Sri/awSKuhIdVt9kuRHF5uIBRcnJTtyCQsg+u1gvt2YfGrJ1OElKKaKdkHCbi/QNGjRqRAZPEXhmDLAMiL5ilSkuxC6bXDDaWB4scj3BPzqqftN8MZcWGWZjN/0kMSil2dAHp5RtAAUBVCrSjk+4AvHTT4rkC4WUxNfgSc/7hr++mSSk0sHkPq8weZ3DBgWJDBAl/XYOF/TRgdKmmsxIXqgarue3vqycXFLSQwqq/wCtjQ0OCCQg+nuf6DTt4omrOzdoACSWK4/LCrf0uxrR43lyjQ7crKE/2XfZzJLj5Ryo2iMiKsDMDxYJL7QRuHKj+tacOo+GosJ4zk5kL3IpkhSI7m9QFKN52qQACz0PqL4lvXZZJ4I8LFlaIqIxPMpIMahB+GpFEyHjgEbRyTyAYlP4WyoA21IplYfiNENkrUCVsSlhI4kCuHLBhXHtUX8Tqqn4TsSb9CzF2JcdDh0/xFA48qQSCJhSSTrSupJULIbIV79PqrdVjvWpBhz5OOhSB0kTuqzmRit+wkBLFPgMCRfBqgIXHljaG2qjsxV1dUXZY27Nrq1Axh35W23entpFN1CTHETR5HkIwjUq21oUYq1HbttUZFVzsZvziqBGtbqxJumX8G5XRk9klnHqWD1DqqzBRN0+YuP445IbT6xyeYr/ANl4PI9tMc0ucW2wqwX+E5McPv7s0MwPA9ghJ40t8IR5ebiRzmfHjc2JE8h2MZDEbT+KCG20aI9/fvqJ+LJM37kMhcqQOs0mLlRoqoI3shTa+vaSFIJbkOva+cqq2x4komVOuH3Wxp+1GdIoBjmYyzu4aQDgJQ+ATtHFBCSe5NnnSDwSz4zqzpG6zbUCowLVV8c7e3J5u9NuK4k3L91JCj02QfxD3drIu6q+exGnzBB805MojRjVBGtiB+Yil+K4Hsut9lNVVLg3lv065KussrnB7nnPSJDPC65DABY1K7u+9rsWDVCx+/5jp86LEHkIkaRzsHdyFO01yi0pNMO4PbUVk6g7TO4ThaFt6QVo3XuBRBqv4dSTpCMWVvMC+oD0AEkFSPzNYPq2/wAOuloYJaNJrlHldTGUZeyaF2RhskrGExxrsQtYIFguLFcdgOOL4500jLYbUsy/iMQwXaB+K6H1ditEVV1fvp/iwYxOxI3EIp3OS5HrbtuJrt7VqN+J+rRR4aTq4MgK7asqS7btrHsORfexX6g87V6CualOK8zMUtzaguc4OPQh+FZ95JW/YzuR/Y67ZyP+G0aoxSRZNrkgNtuuQDRDURx7aRdE6dCWeJc92jijiG5Zo68w+Z5g7dhSGva++lk3+jU4kz2J/wDqef6JWupHX1qlVNPrB9Hq1EfAVbXpjshHjw5BnjnnK+paRI91Jsa9u4837lhR7/A1J/GcwlSZV3MvlwzQ7VdgdzgueB2CRq3tQLH312fEwGlVHgzMqB9iho3nISQuaPqYbrBBpboLdatvovQ48dHCl28w7naRtxPFAfAUAUAAB3+TqjmKmpQXHszl3WJOSRQXUsjZi4MkWTKszRtG4SZh+GjEKdoPAvTZD4jz0IH3qfk99+4Hj4a6OrX+0Dwf0zG6fK6xiJolkeLbIUuR6+vr5AAU3QFCtVr4E8LN1GAmOeNchJqIkfjyvK7qgG5jvPewK11dLqdIli2HOe/kUHT+JxyPEGay02XKQCG528FTY5ABHI1GW6rKs4y0kIkVgykszkH6byxIH+L66kPSelyZGbJgq8Cshdd8jFVbY20gcE2T2GpV4i+ySe8OOBR6kCZLqRsR1/jo0xBBPtdr7XrPxazRz2vTfjwSqht9CM9O8XtkQrBKKljYNE44BQCnVzdgeVuJPvXPYad+vdKg82CAN5sm5ncx8KABVKe5Yk2G+nvrgfAWTgYz5E6RjczRW13EGBRXJV9oRy7Cze0hD78LfCqKcyWcuskUKu6soITZEQbH0aTi/cBvnXm7/J5l6HSqk3Hl/wBQ49D67ndPyHxYkOXErlaFDlRbVz6SObqwT9b1JovtS8w7Y+n5DSUSQRQFXfNfQ6j/AIXjJEkzk2IyCfffJQJ/fef+E/Guvh5xtyZvcIR+nmcj/vN/bVZ66UU+OizZSm25drH5sbvFPjXqGXEUWNMaAsiON34jhmqr+O9gVpynQ/cEripUPHavLH/I6jOXtJx1JH5y3NfwRWD/AFk0/wAnWcY4ghSVXktfQluwAhUE0oPGoalytUTcq4UyX1Q4+GswQyYk1AkzfdW45Czb+36PHGf0vVuLqhYcsyY6R429pzMjRHYwVZBI20l2AUCyAefevfV7Y17Rfeuf11e0ikoYkczWYdraOujRo1aKoar37YfE64mPHCwsZJKMefSi0WNDueQP31YWof8AaH4JTqaRKzhGjYlW2k/mABHBFdgfft21hgpjD6wxdJcWj5cikgoWZiDuFqCKQ/zE889q56dc6jLkzD1CJ5pCz+WbYg2CgUWbCV78/vWu/ij7IJsWNpknRolUFrJDbiaKgVRBYiuQedN+D0qLDAyBbSRAtusj2IND9CaHvxffWyjRTsi3BcLk3VaeMoPauifdH63JBUJiieIBisiSbS9Asx/ENOxHNkqWO6hwdSnpfWYcgWjcgAlGBVwD2tTzX1HB+dQXp2ckpLY43/iKdwDAEwikBRmUxAgeoWTRse2tS2O/lhZGd0YjdCwLxnzdikkepAbLtbFW781x57W/BKdRCVrTjLPa9SELpRg5TRPepdKimouCHW9kiErIlijsccjj9j8arJMYCaQCUHyy+NBsUq/pQqSNj7r4O40FPlqvvt1MOneIni9EzedtZlLxoQ9IBbtGL3ITal07NwV99RPwxIjwqbLeYyu687bklfcDYJEgYqVYFAyoxF7eZfA9LqaHKu6Xl42+xt3Rm444yL8LqzYs8eWoJBMceSEBYOsih7sHYEiRo/La+Ru3G2oTTxdgJA8mRIm/DyVEWcgs7KFJkADn0ilY96Ct/Dqt8qKQr5Ue6VHAjicqGlAZN0Y3b1VxS0od75ry+Vu2fBniiPPhpgVnRF8+FlIKFl+COVbkj6cHnjXb5y8v1NDTy8vJRfiDw6+FNslJkib1RS/wyJ/Cwo/mA/MP35GlWB1JUqOwgI5AWlBJ5N9qN8f0441anWvCrxRtFFCMrCY22IzU8R/mxpD+Wu4QkUfykdtVzm+B4pXKYWQrPzeJlkxTx8EencKbvV1Xb1HvqVkYWxxLh+5osp3CHpGWFBi9TuPoxsUBd3t4ArvXb9dOOPnSqCK8vY6C7th6lqgOO3HfTDN03qETCFICzIaU742ZQDRRgjEMK4+edKOrwZyPEk8X3bznKjzGVFpTuDM5JIr/AGR+91q1TqNkNsvTj6laekcn0SfJ6yiiVppAx2rHcjcCx32ClNb75BPB08YXQ8rqCLkxZBxo4zeKfLVgxorv2N2QKSFPc8t8XFf/AFbjLkWGLqETuLaUxxSSIrf4ptxBb2Ckqe/A0+Yf2GsOJOoyFK/KiFf83I/tqFt+5YiidOjhXLd6h4e8N58zSOkuPRciZ5Yo8jzJ1Yq7xcDapAW1NUwIri9SOTwPnEcdTlQ+2yCBFH7LXH76hX/qz6z0+Rn6bkhlI9nCM30ZG9BPxydSLGzfFSqB5GI/AsvtBuvhZAOD71rRktnPL6Vm4M8OTJM0yruQMWmkDSSDai+UWJTc1KHVmALflHfVsI3AsUa7fGqbyPBHWM6RZuqZiwwx/iBIW5Ujn0gDaCKvcSxGm/N8Xy5UrTLk7okUsIFZloCIMRccisz7njj3HjdvocawZw/Q4/ar1NJeozQ+WsmxIkLE1s4csBRHB3qTfuvPbQ/QMX7vBLHjiFnhDgxyuSWkmijVd26ypWQk/tpXmdC6bNHucrjMHO9i+4Od5V9rOfWC4I3gbrBsaReI5Z5JRPj4srpDIohdEmWMRAfxejaVEoDH6Be1azjBWc98sRTTWc5I/wBYhxYMnJQYoVQHhsTMQCa2yG/jglQeOfjXpfDUbFAO4bR6vnjv9b1TuR4ZwszfnSSOUnCEKoXhgoFcAl2sdu9339sp4lyIEAhzpGRUtElSKT0rD5gBKRgEGP3MoPzR1jGDZVbGfEc5Xf1LW8R5qwYs0xXd5cbOFq7IHpFfVqGqUw4zHgsCb+8SCLd/2UIuU/78gYH6Ead/EPjaTMi+6+XsZW3TMt7XCkNF5d80xG8g9ghHN3pL16FjImMneONYgPYO/qc/tY4+la5+ss5UV9TraOvHMv6kLJYvKwa/jmc3+gsH+hY/qOdccP0YGQ47yzKo/wB0D/IA/uDpV4xkVXjiH5Ik/wAgP/CRrSaAJ06JD/HKXP8AxG/+WuMp5in7v/39i9jMIt/9pCTyE+5TEqDbInIFghyeCe3pVf7a2iL+X96jJQMzRBDtspHKaDFK2t6itqb+vPG2PHeFJ8feBf8AwD/nrbGa+nt/gne/39WrMNRKKwvcxZVGU3J/7YHXwR0WJ8hCzO22FZhzQLiZrYjuQWIJW9tgGr51aajVT+GMzy5cSYflBfHk5oBZSNp+u2RB+gc6thTrr6We+tN9+pyNRDZY4+xnRo0asmgNBGjRoCB/axP+BBF/PMCR8hEZv+9t1WeZFG+2OW/LZgHoMTt3AGgvqJ54A961bH2kdCmyYY2h9TwuX8vgeYCu0gEkAMAbF8EiuLvVRPEzyMsiSRCOgUcMjEnnkGjt4BHz312tBKMtPKmL8zZ0tM1Kp1rtidsPdPRDr5a7Je6iU3wGUEg0PUb59W0gbddOopRUopMiglAtgtYoIdpBKsxFrfIB+NKppUjXmgK4HAH/AJAfXsNLfBUWZkTSS4mPC6xAqJZnKqJSP4QoZjtQkACq3EkgmhPUxq02n8LuT7JXqFNLh22EnV4ODIwjVhwHCiNQ0bM2xUsMqxlSNh3FzHuJJGseHxF91j8yR5WeAnYK9KkJFuomwLCgWQAWagOTrlldLz+nRSNlw/g79/mRiJljZgBSqJFl20AvJAo1tPB1p0fEZIYww9RJl3KhcF5/L8mVYtuwlZCI6is3V0ra4bm45kln2+Rz1Y4Zmln2+QuUPkFvwyQ43NztG2SRCxVmI4d43JYRUrbtpahrHTuqnEmiy0UBY4RHMBVSRkbyu70KsqEClC0NwBIvaE2Blw+eXeSNFWxKZFWIswVlYFTGrAs7sSu88qeD6a45Ie9scWTklgdk3lZJUWNpLOEMrKycHy2O4heVA26wl9nuSxnswl9luSw32WxjePsSVbiXIlb+KNMeUsn+36Qqf7xAI5HHOoX4u8cDJb7vF0pMthfEpjkKH6pCZCv/ABA/TUQfw/jqxeLNEzMqrLjPH+M+2rVIwA68A0uyhQux2vDwP09oMKGJl2lQRW0Kdu47d4Xjfs27vreoKW7oOOCnMDwD1SSMscWJOSdrP5bctdRg7itXxvKkUO+uvivEhJj/APeMHJJ2SHqDyyRsnJG2apFNE1wyjk6v0DWksCsCrKCD3BFg/seNNiMu2TafsIOhCEY8SwmMxqoVTGQU4HsR37acg2opn+AsQh2x1bEldWXzMZmiPII5VSFb55H7jTh4O6RNi4ywzTmdlLHed3Ymwo3MzUPqT/TUyA+aK0aNDBgjTXm+G8OY7pcWBz8vEhP9SNOujQDXg+HcOE7osaBD8rEgI/Qgcac9us6NAMHUPCWNJIZVDRSm90kJ2M1iju4Kk7RVkXV886ZY/svwlCgPk0ooDzvbYyVwv8jMP0Opzo0C4Ihh/Zv02O/+jiQkAFpWeQ8ChRY+njjivb41gfZ1gq2+MTRsDuBSaQ8gg3TlluwO41MNGouKfaJKTXqQTM+zdJGLPmZRJ4PEHbni/K+v+Wtp/s+3KiffsnagpVZYCPbvUYJ7fOpzo1DwK/8AVfkT8azjnrogP/oPkJE0CZETIx3HfCwYGq7rJXtfbSL/ANEM6KOSJBjTCSr3PJGQR7/kYG+1WONWUdQjK6zkiaUqJSqSGNlEZKgBdy0dvJfgbhYAfkil1B6Wr/UktRbjGfmMHT/BvUNrRyLiFHUq4M0h79+FiFE0DwQQQPqDOPCXS8rHjKZGT5/bYSpBUAUQWJLPzzbc/rqMdLyc4NtSMxs7tIx8slXLdtxa9pscgEUDde4sRO2tldcYcRRC22Vkt0uzbRo0a2GsNGjRoDBGo14k8GY+YwdjJHIAB5kTUxUH8rWCrDvVixZqtSa9Rzxx4k+5Y5dEMkzHZDEP43q/bnaqgsT8D66ypOLyjKbTyhu6P9mmBC3mOjZDi6bIIer/AMNBT+pBOpVgdPihQRwxpGg7KihVF9+AANc+iZ4nx4px2kjWQf7yg/8APR1Dq+PDt86aOLcaXzHVdx+BZ50bb5Ybb7DqnR8fJULPDFKoNgSIrAH5Fg0frpkm+z3pbUDhxUOQBuAH6AEDXDw/1+eeGCQvADJkzRkPalo0eUKIgPzPSA88UGOsZvWcqXqH3XGlhiihSOSZnXezl3IESCwF9Kmz3sjWMmB06Z4P6fjtvhxIEb2YICw/RjZH7afNum/I63jRusUk0aSP+VGdQzfopNnWcvreNEGMs0cezaW3uq7d17bs8XRr5o6AW+ULuhfa9bAab8zrmNEqtLPHGrflZ3VQ3F8Ennj410n6tAhUPKillaRbZRarW5gbraLHP11gC3RpHD1SFo/OWRDFW7zAylK+d11X10YnVYJU8yOVHj/nVlK/1BrWQLNGkXTurwTgmGWOUA0Sjq1H4NE0dYy+sQRMVklRCEMhDMBSAgFuT+UEgX9dALtGkUvV4Fi89pYxCRYkLqEo++66rWR1SHyvPEqGKt3mbl2V87rqvregFmjTd0bruNlBmx5klVG2MUNgNQNX2PB7jjW3UOs48G0TTRxbjS73Vdx+lkXoBfo0gyetY8ZqSVEOwyeplHoBALcn8oJAv662HV4Nqv5se1wSjb1pgBZIN0QBzegFujTJL1lZBC+NNjsjyhCxewwAO5YipoycdvodKczrmNCwSaeKN2/Kruik/oCb0A5aNJP9JRfiDev4X+s5Ho9O718+n088+2uOX1zGiRZJJ440etjO6qGsWNpJo8c8aAcdGk2R1CJI/NeRFjq97MAtfO4mq1zXqsBi84SoYqvzAy7K+d11WgFuk8+DE/540ajY3KDRqr5HeuNadP6lDOu+GRJF7bkYMP6g6V6AQ/6Gxtyv93h3qbVvLS1PyDVg/ppcBo0aANGjRoA0aNGgMNqtP9DZPUc6bKXJbHhx2bFgqJSxFDzmUvYFta7qJof1szWAo0BE/syLLhDHcENjSSY5sVYRztP1BQr20wdWy8GHqGYeqKlOkYxmljLqYgnrROCN/mbrA5NjVlgaw8SnuAffkDQFTeFaMXQ9inYs+TYo+mkmAB+K7c6c/D/hXA/0tm1jRfgjGkj4vY7K5JHwSQD+2rGCD4GtI8ZFZnCqGatxAFtQoWfehwL0BSeYmM0+bF1KSOJmyHYr5BfInj3fhCOQghY9gCgRjd9QdSvpPS8fM6nlyTQm/umNsWQeqMSJJuFG9r1QvuOeeTqwzEpIJUWOxocayEF3Qs9zWgKd8R48MGc0GRJFj4640MWPLPEZqjVSHWLcDGsm7klrJFUNKIuk4uXkdJhVJfusUORsWZSplWNowu4HkoxpqIFiuK41bTxqe4B/UaNg70L1gFPSmKOIwzrtwY+qzDJUKdqpW+IMFHEXmFCfbsO2lviPL6dJjq2KF+5nLi+/tDGyq0YU96UAruChtvt31ZHVMJpI2SOTymPZwit7jurCmBAo37H20n8N9FGLjrBu30WJJUCy7ljSjhVtqC+woaAh/gXMwm6nl/c/L8tseDy/LTYh2M4fbwAaLJZHzXtrr1/pEWT1zGWZQ6R4jy7TyrETKAGHZgCQ1H3A1PljUVQArgcDjWdgu6F/OsgpjA8iJcL72oGFBk5yNa3FHN5x8reKqgpcLYoE66yRYrYTeZMcTGk6g8+EzQlo9qqKDxldoiZ97KrVfFauExLVbRR7ihrLRqRRAI+K0BDvsyy/Oink2R355Tz4o2jXICooWQK3bj08WPTxqH+KRF/pHMXOlhgRwixSSQ+a7Q+WLSAsDGh8wsSaLEntwNXEqgcAV+mtWiU91B/UDQFXY3S8bL6h09TE/wB3hwXaOOYG2CTKib1buOz03+E1pB0bp0Mx6djzRq0aZmePLI9I2M5UV22j47auHYLuhfzWjy1+B/TQEF630eLHn6csSkK2e8zDuAzQSWR8C/b21BuoT4nkZEMwX/Sk+cqN5iEvX3pdhQkcRiEAAqa1ehUfGmXxN0Q5IgAIXysiKdjtvcI23bfpZrQEA6/1nHxv9O488gSadWaFSGuQNhhRt45AYEfTnTVmPGs8IypYYITgYywSzQmUBfL/ABFiDAxrJuqy1mgvGrsMSnkqCfmhoaJSKKgj4oaAqiefDWPpokWVemReaA0yGmkUgRNKK/I1uy2ALrga08UZWK+PjyYkSLhfe2aYvBIIS3lnbK0agF4t9G+FJAvjVttGDwQD+o0eWKqhXaq1gFdeDOq9PxkypUnMiWsuRkLD5cO4+kJGqqBx8CzzydTHJ8R4qGcNKAceMSzcN6Ea6Pbm6PAs6cxEtVtFfFCtZ8sc8Dng8d9ZBiCUOquptWAYH5BFj+2t9A0aANGjRoA0aNGgDRo0aANGmvJ67CkrwszB0i89hsYgICRdgUTYPpHP01rh+IIJHhRWYtNF50do4tOOTY9J9Q4POgOPizrwxId4QyyuwihiUgGSRvyqD7D3J9gDqOdS6z1fDj+95S4kkCEGWOHzA8aFgCysxKuVBsihenDx3HIj4eYsbypjTM8qRi22vEyb1X+LaTdDmr0z+IfEMXVYx0/B3yCYqJ5fLdFhiDAvZZR6yBtC/J9tYBYGRlJHG0jsFRVLMxNAKBZJPsAOdI8TxBiyymCOeJ5VXcY1dSwHHJAP1H9RpD48X/2ZmgD/AOVlAH/2zply/DCL00HEi2ZCYTxw7ODckalv1dio5PN++gJLgeJMOaRoYsmGSVb3IrqWFGjwD7HvrjL4uwlyFxfvCGdm2CNTuIaiaarCmgfzEarzwjmYfm4xHmTZEY2JBDiNEmMCu12exuYhbBLObPYWdbeE8qBcvHx8SR8mFpXkkhmxdr4rUzCQylFJbedvqs88HWQWDheLsGV0jTJiMjkhU3AMSCQaU89wf1rjXfqPiLEgdY5siKN3/Kruqk/sfa9VFhT4r4bYUEe7PbNYjbE1grlkiQyba2rGKu/ppX1gQrmZsfUJGhWaW1EeM0kmRFtAVFm2sFQD07UAa7O7nQFnZnVBHPTTwrEsDyurXvAVh+Jd0IwLB471pr8N+PMTLmlgWWLespjiAkBMyhA29Rxx+YVz+XSPowMnUo5PJkjjPTQFV15S5vyN3G6qsWdceiYB39YEKKsvnMIW2gUzYqUAfYbq1gEsxPEGLLK0EeRE8yXujV1LCjRsA+x7/GlOf1COFVaRwoZ1jW/dnNKP1J1VnhdseRulQYsDJkYpLZZMRUxjyWWRZGIG5pJSOBd99Sf7V8LzsWCE3tkzMdHIuwrSUTx2/XWQSXA67jTBzDNHIIzTlHBCn6m+NY6V17FyQxx545Qhpijhq/WtVt4r6UUk6hBjQkIcTEJjiWt0STuJFWu7GOxXc6URZOHPPPPjRyrhpgNBM0ULoXLsNqou0FmjTcSQOL0BN8LxdhTT/doZ0klpjtQ7hS1u9Q9Nixxd6cp8+NHSNnUPJYRSaLECzQ96HOq6+z7JQ5SwQSDKxoYDsmbG8psc2o8rdtUNvUWeL9POnjxxlpj5mBlzWIYzMjsFZghkjAUkKCRZFX9dYBJJuu46mmlQHzRARfaQruCH4Yrzzrbp3XMadGkhnjkRCQ7I6kKQLNkGhxzqpMmKPOV1AcwZHWkslWUmM449mAIBqv30u8UYDo/U4seEBNuDIY0Q00SswkG1aJG1aKjkqCNZBZfSOv4uVu+7zxTbfzbHVq+LrTnqsfBvUMMZDTRtLkS+QwlmTGMMMEaerYE2iiSBQ9bcd61YnTM9J4kmjJKSKHUkEWCLHB5HHzoBVo0aNAGjRo0AaNGjQBo0aNAGjRo0AaNGjQGuzQF1to0BgjQFGs6NAYI0bdZ0aAxt1grrbRoBl8KdGbFg8lmDnzJZNwFf6yVnqvpurTxt1to0Brt1naNZ0aAwFGgrrOjQGuzWQo1nRoDAUaCus6NAahBo2DW2jQGu3WwGjRoA0aNGgDRo0aANGjRoA0aNG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 name="Subtítulo 7"/>
          <p:cNvSpPr>
            <a:spLocks noGrp="1"/>
          </p:cNvSpPr>
          <p:nvPr>
            <p:ph type="subTitle" idx="1"/>
          </p:nvPr>
        </p:nvSpPr>
        <p:spPr>
          <a:xfrm>
            <a:off x="755576" y="5658296"/>
            <a:ext cx="7772400" cy="1199704"/>
          </a:xfrm>
        </p:spPr>
        <p:txBody>
          <a:bodyPr>
            <a:noAutofit/>
          </a:bodyPr>
          <a:lstStyle/>
          <a:p>
            <a:r>
              <a:rPr lang="pt-PT" sz="1600" dirty="0" smtClean="0">
                <a:solidFill>
                  <a:schemeClr val="tx1"/>
                </a:solidFill>
                <a:latin typeface="Arial" pitchFamily="34" charset="0"/>
                <a:cs typeface="Arial" pitchFamily="34" charset="0"/>
              </a:rPr>
              <a:t>Trabalho elaborado por:</a:t>
            </a:r>
          </a:p>
          <a:p>
            <a:r>
              <a:rPr lang="pt-PT" sz="1600" dirty="0" smtClean="0">
                <a:solidFill>
                  <a:schemeClr val="tx1"/>
                </a:solidFill>
                <a:latin typeface="Arial" pitchFamily="34" charset="0"/>
                <a:cs typeface="Arial" pitchFamily="34" charset="0"/>
              </a:rPr>
              <a:t>Carolina Canteiro nº10 8ºA</a:t>
            </a:r>
          </a:p>
          <a:p>
            <a:r>
              <a:rPr lang="pt-PT" sz="1600" dirty="0" smtClean="0">
                <a:solidFill>
                  <a:schemeClr val="tx1"/>
                </a:solidFill>
                <a:latin typeface="Arial" pitchFamily="34" charset="0"/>
                <a:cs typeface="Arial" pitchFamily="34" charset="0"/>
              </a:rPr>
              <a:t>Maio, 2016/05/10</a:t>
            </a:r>
            <a:endParaRPr lang="pt-PT" sz="16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251520" y="1124744"/>
            <a:ext cx="8445624" cy="4669979"/>
          </a:xfrm>
        </p:spPr>
        <p:txBody>
          <a:bodyPr>
            <a:normAutofit fontScale="25000" lnSpcReduction="20000"/>
          </a:bodyPr>
          <a:lstStyle/>
          <a:p>
            <a:pPr>
              <a:lnSpc>
                <a:spcPct val="120000"/>
              </a:lnSpc>
            </a:pPr>
            <a:r>
              <a:rPr lang="pt-PT" sz="6400" dirty="0" smtClean="0">
                <a:latin typeface="Arial" pitchFamily="34" charset="0"/>
                <a:cs typeface="Arial" pitchFamily="34" charset="0"/>
              </a:rPr>
              <a:t>O multiculturalismo é o reconhecimento das diferenças, da individualidade de cada um. Daí então surge a confusão: se o discurso é pela igualdade de direitos, falar em diferenças parece uma contradição. Mas não é bem assim. A igualdade de que se fala é igualdade perante a lei, é igualdade relativa aos direitos e deveres. As diferenças às quais o multiculturalismo se refere são diferenças de valores, de costumes </a:t>
            </a:r>
            <a:r>
              <a:rPr lang="pt-PT" sz="6400" dirty="0" err="1" smtClean="0">
                <a:latin typeface="Arial" pitchFamily="34" charset="0"/>
                <a:cs typeface="Arial" pitchFamily="34" charset="0"/>
              </a:rPr>
              <a:t>etc</a:t>
            </a:r>
            <a:r>
              <a:rPr lang="pt-PT" sz="6400" dirty="0" smtClean="0">
                <a:latin typeface="Arial" pitchFamily="34" charset="0"/>
                <a:cs typeface="Arial" pitchFamily="34" charset="0"/>
              </a:rPr>
              <a:t>, posto que se trata de indivíduos de raças diferentes entre si.</a:t>
            </a:r>
          </a:p>
          <a:p>
            <a:pPr algn="just">
              <a:lnSpc>
                <a:spcPct val="120000"/>
              </a:lnSpc>
            </a:pPr>
            <a:r>
              <a:rPr lang="pt-PT" sz="6400" dirty="0" smtClean="0">
                <a:latin typeface="Arial" pitchFamily="34" charset="0"/>
                <a:cs typeface="Arial" pitchFamily="34" charset="0"/>
              </a:rPr>
              <a:t>No Brasil, por exemplo, o convívio multicultural não deveria representar uma dificuldade, afinal, a sociedade brasileira resulta da mistura de raças - negra, branca, índia - cada uma com seus costumes, seus valores, seu modo de vida, e da adaptação dessas culturas umas às outras, numa “quase reciprocidade cultural”. Dessa mistura é que surge um indivíduo que não é branco nem índio, que também não é negro, mas que é simplesmente brasileiro.</a:t>
            </a:r>
          </a:p>
          <a:p>
            <a:pPr>
              <a:lnSpc>
                <a:spcPct val="120000"/>
              </a:lnSpc>
            </a:pPr>
            <a:r>
              <a:rPr lang="pt-PT" sz="6400" dirty="0" smtClean="0">
                <a:latin typeface="Arial" pitchFamily="34" charset="0"/>
                <a:cs typeface="Arial" pitchFamily="34" charset="0"/>
              </a:rPr>
              <a:t>Sendo as culturas produto de determinados contextos sociais, se determinada cultura é posta em contacto com outra, necessariamente, sob pena de ser sufocada, uma delas se adaptará à outra. Tal exigência de adaptação às necessidades sociais não é especificidade do mundo globalizado. Historicamente tem se dado este confronto necessário entre culturas diferentes. Adaptar-se é, enfim, sobreviver. A adaptação das culturas é algo próprio de cada momento, uma vez que a sociedade se transforma conforme se constrói a História. Cada sociedade busca para si aquilo de que necessita em dado momento. </a:t>
            </a:r>
          </a:p>
          <a:p>
            <a:endParaRPr lang="pt-PT" dirty="0"/>
          </a:p>
        </p:txBody>
      </p:sp>
      <p:sp>
        <p:nvSpPr>
          <p:cNvPr id="3" name="Título 2"/>
          <p:cNvSpPr>
            <a:spLocks noGrp="1"/>
          </p:cNvSpPr>
          <p:nvPr>
            <p:ph type="title"/>
          </p:nvPr>
        </p:nvSpPr>
        <p:spPr>
          <a:xfrm>
            <a:off x="899592" y="188640"/>
            <a:ext cx="7427168" cy="796950"/>
          </a:xfrm>
        </p:spPr>
        <p:txBody>
          <a:bodyPr>
            <a:normAutofit/>
          </a:bodyPr>
          <a:lstStyle/>
          <a:p>
            <a:pPr algn="ctr"/>
            <a:r>
              <a:rPr lang="pt-PT" sz="3200" dirty="0" smtClean="0">
                <a:latin typeface="Arial" pitchFamily="34" charset="0"/>
                <a:cs typeface="Arial" pitchFamily="34" charset="0"/>
              </a:rPr>
              <a:t>Multiculturalismo</a:t>
            </a:r>
            <a:endParaRPr lang="pt-PT"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fontScale="47500" lnSpcReduction="20000"/>
          </a:bodyPr>
          <a:lstStyle/>
          <a:p>
            <a:pPr algn="just">
              <a:lnSpc>
                <a:spcPct val="120000"/>
              </a:lnSpc>
            </a:pPr>
            <a:r>
              <a:rPr lang="pt-PT" sz="3400" dirty="0" smtClean="0">
                <a:latin typeface="Arial" pitchFamily="34" charset="0"/>
                <a:cs typeface="Arial" pitchFamily="34" charset="0"/>
              </a:rPr>
              <a:t>As sociedades contemporâneas, nas quais é preciso diferenciação dos indivíduos para que se identifiquem enquanto seres humanos e enquanto membros de determinado contexto social, e, sobretudo, diante das possibilidades postas pela globalização, o conflito de culturas é inevitável e necessário. A globalização cada vez mais aproxima grupos de culturas diferentes. Assim, a diversidade cultural passa a ser alvo de intensos debates. Um grande desafio frente colocado por essa realidade é que se pretende o igual, mas ao mesmo tempo, exige-se o diferente.</a:t>
            </a:r>
          </a:p>
          <a:p>
            <a:pPr>
              <a:lnSpc>
                <a:spcPct val="120000"/>
              </a:lnSpc>
            </a:pPr>
            <a:r>
              <a:rPr lang="pt-PT" sz="3400" dirty="0" smtClean="0">
                <a:latin typeface="Arial" pitchFamily="34" charset="0"/>
                <a:cs typeface="Arial" pitchFamily="34" charset="0"/>
              </a:rPr>
              <a:t>Sejam quais forem as exigências do mundo globalizado, atualmente se afirma a certeza do necessário convívio em uma sociedade cuja realidade é multicultural. Para tanto, é preciso que se reconheça e se respeite as diferenças próprias de cada indivíduo. O reconhecimento da diferença é ponto de partida para que se possa conviver em harmonia, não com os iguais, já que igualdade só deve existir do ponto de vista legal, mas do ponto de vista humano, social, o que nos interessa é realmente ser diferentes.</a:t>
            </a:r>
          </a:p>
          <a:p>
            <a:endParaRPr lang="pt-PT" dirty="0" smtClean="0"/>
          </a:p>
          <a:p>
            <a:endParaRPr lang="pt-PT" dirty="0"/>
          </a:p>
        </p:txBody>
      </p:sp>
      <p:sp>
        <p:nvSpPr>
          <p:cNvPr id="3" name="Título 2"/>
          <p:cNvSpPr>
            <a:spLocks noGrp="1"/>
          </p:cNvSpPr>
          <p:nvPr>
            <p:ph type="title"/>
          </p:nvPr>
        </p:nvSpPr>
        <p:spPr/>
        <p:txBody>
          <a:bodyPr>
            <a:normAutofit/>
          </a:bodyPr>
          <a:lstStyle/>
          <a:p>
            <a:pPr algn="ctr"/>
            <a:r>
              <a:rPr lang="pt-PT" sz="3000" dirty="0" smtClean="0">
                <a:latin typeface="Arial" pitchFamily="34" charset="0"/>
                <a:cs typeface="Arial" pitchFamily="34" charset="0"/>
              </a:rPr>
              <a:t>Multiculturalismo</a:t>
            </a:r>
            <a:endParaRPr lang="pt-PT" sz="3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395536" y="476672"/>
            <a:ext cx="8136904" cy="5976664"/>
          </a:xfrm>
        </p:spPr>
        <p:txBody>
          <a:bodyPr>
            <a:normAutofit/>
          </a:bodyPr>
          <a:lstStyle/>
          <a:p>
            <a:r>
              <a:rPr lang="pt-PT" sz="1600" dirty="0" smtClean="0">
                <a:latin typeface="Arial" pitchFamily="34" charset="0"/>
                <a:cs typeface="Arial" pitchFamily="34" charset="0"/>
              </a:rPr>
              <a:t>Na minha opinião a diversidade cultural é muito importante, uma vez que um ser humano forçosamente adquire um conjunto de conhecimentos no sítio onde vive, ao ter contacto com pessoas vindas de toda a parte do mundo ao interagirem umas com as outras dão a conhecer/trocar conhecimentos</a:t>
            </a:r>
            <a:r>
              <a:rPr lang="pt-PT" sz="1600" b="1" u="sng" dirty="0" smtClean="0">
                <a:latin typeface="Arial" pitchFamily="34" charset="0"/>
                <a:cs typeface="Arial" pitchFamily="34" charset="0"/>
              </a:rPr>
              <a:t> </a:t>
            </a:r>
            <a:r>
              <a:rPr lang="pt-PT" sz="1600" b="1" i="1" u="sng" dirty="0" smtClean="0">
                <a:latin typeface="Arial" pitchFamily="34" charset="0"/>
                <a:cs typeface="Arial" pitchFamily="34" charset="0"/>
              </a:rPr>
              <a:t>espirituais</a:t>
            </a:r>
            <a:r>
              <a:rPr lang="pt-PT" sz="1600" b="1" dirty="0" smtClean="0">
                <a:latin typeface="Arial" pitchFamily="34" charset="0"/>
                <a:cs typeface="Arial" pitchFamily="34" charset="0"/>
              </a:rPr>
              <a:t> </a:t>
            </a:r>
            <a:r>
              <a:rPr lang="pt-PT" sz="1600" dirty="0" smtClean="0">
                <a:latin typeface="Arial" pitchFamily="34" charset="0"/>
                <a:cs typeface="Arial" pitchFamily="34" charset="0"/>
              </a:rPr>
              <a:t>(permitindo conhecer outros tipos de religiões e poder assim o ser humano escolher aquela que mais lhe agrada, aquela que mais tem haver com o seu ego) </a:t>
            </a:r>
            <a:r>
              <a:rPr lang="pt-PT" sz="1600" b="1" i="1" u="sng" dirty="0" smtClean="0">
                <a:latin typeface="Arial" pitchFamily="34" charset="0"/>
                <a:cs typeface="Arial" pitchFamily="34" charset="0"/>
              </a:rPr>
              <a:t>intelectuais e comportamentais </a:t>
            </a:r>
            <a:r>
              <a:rPr lang="pt-PT" sz="1600" dirty="0" smtClean="0">
                <a:latin typeface="Arial" pitchFamily="34" charset="0"/>
                <a:cs typeface="Arial" pitchFamily="34" charset="0"/>
              </a:rPr>
              <a:t>( permitindo a cada um olhar á sua volta e mudar os seus comportamentos e seguir a ideologia que mais lhe agrada).</a:t>
            </a:r>
          </a:p>
          <a:p>
            <a:pPr algn="just"/>
            <a:r>
              <a:rPr lang="pt-PT" sz="1600" dirty="0" smtClean="0">
                <a:latin typeface="Arial" pitchFamily="34" charset="0"/>
                <a:cs typeface="Arial" pitchFamily="34" charset="0"/>
              </a:rPr>
              <a:t>No nosso dia a dia deparamo-nos com as tais misturas de culturas, quando vamos almoçar por exemplo, e vemos que a ementa é composta por um prato tradicionalmente italiano, massa á bolonhesa, ou um jantar com caraterísticas cem porcento chinesas-sushi. Também na</a:t>
            </a:r>
            <a:r>
              <a:rPr lang="pt-PT" sz="1600" b="1" i="1" u="sng" dirty="0" smtClean="0">
                <a:latin typeface="Arial" pitchFamily="34" charset="0"/>
                <a:cs typeface="Arial" pitchFamily="34" charset="0"/>
              </a:rPr>
              <a:t> gastronomia  </a:t>
            </a:r>
            <a:r>
              <a:rPr lang="pt-PT" sz="1600" dirty="0" smtClean="0">
                <a:latin typeface="Arial" pitchFamily="34" charset="0"/>
                <a:cs typeface="Arial" pitchFamily="34" charset="0"/>
              </a:rPr>
              <a:t>verificamos a diversidade cultural.</a:t>
            </a:r>
          </a:p>
          <a:p>
            <a:r>
              <a:rPr lang="pt-PT" sz="1600" dirty="0" smtClean="0">
                <a:latin typeface="Arial" pitchFamily="34" charset="0"/>
                <a:cs typeface="Arial" pitchFamily="34" charset="0"/>
              </a:rPr>
              <a:t>Um ser humano ao se relacionar sexualmente com outro de outra nacionalidade resulta dessa união uma mistura de raças, este exemplo é um facto bem visível em todo o mundo, por exemplo um chinês veio para Portugal para se estabelecer economicamente e acabou também por  se relacionar com uma portuguesa que por acaso é de </a:t>
            </a:r>
            <a:r>
              <a:rPr lang="pt-PT" sz="1600" b="1" i="1" u="sng" dirty="0" smtClean="0">
                <a:latin typeface="Arial" pitchFamily="34" charset="0"/>
                <a:cs typeface="Arial" pitchFamily="34" charset="0"/>
              </a:rPr>
              <a:t>etnia</a:t>
            </a:r>
            <a:r>
              <a:rPr lang="pt-PT" sz="1600" dirty="0" smtClean="0">
                <a:latin typeface="Arial" pitchFamily="34" charset="0"/>
                <a:cs typeface="Arial" pitchFamily="34" charset="0"/>
              </a:rPr>
              <a:t> cigana, de </a:t>
            </a:r>
            <a:r>
              <a:rPr lang="pt-PT" sz="1600" b="1" i="1" u="sng" dirty="0" smtClean="0">
                <a:latin typeface="Arial" pitchFamily="34" charset="0"/>
                <a:cs typeface="Arial" pitchFamily="34" charset="0"/>
              </a:rPr>
              <a:t>raça </a:t>
            </a:r>
            <a:r>
              <a:rPr lang="pt-PT" sz="1600" dirty="0" smtClean="0">
                <a:latin typeface="Arial" pitchFamily="34" charset="0"/>
                <a:cs typeface="Arial" pitchFamily="34" charset="0"/>
              </a:rPr>
              <a:t>negra de onde resultaram quatro filhos que afinal são portadores de tantas caraterísticas diversificadas de dois países tão iguais e tão diferentes.</a:t>
            </a:r>
          </a:p>
          <a:p>
            <a:r>
              <a:rPr lang="pt-PT" sz="1600" dirty="0" smtClean="0">
                <a:latin typeface="Arial" pitchFamily="34" charset="0"/>
                <a:cs typeface="Arial" pitchFamily="34" charset="0"/>
              </a:rPr>
              <a:t>Ao contactarmos com outras culturas, temos também de ter em conta os aspetos negativos, nomeadamente, o racismo e a xenofobia.</a:t>
            </a:r>
          </a:p>
          <a:p>
            <a:endParaRPr lang="pt-PT" sz="1600" dirty="0" smtClean="0">
              <a:latin typeface="Arial" pitchFamily="34" charset="0"/>
              <a:cs typeface="Arial" pitchFamily="34" charset="0"/>
            </a:endParaRPr>
          </a:p>
        </p:txBody>
      </p:sp>
      <p:sp>
        <p:nvSpPr>
          <p:cNvPr id="3" name="Título 2"/>
          <p:cNvSpPr>
            <a:spLocks noGrp="1"/>
          </p:cNvSpPr>
          <p:nvPr>
            <p:ph type="title"/>
          </p:nvPr>
        </p:nvSpPr>
        <p:spPr>
          <a:xfrm>
            <a:off x="755576" y="0"/>
            <a:ext cx="7211144" cy="508918"/>
          </a:xfrm>
        </p:spPr>
        <p:txBody>
          <a:bodyPr>
            <a:noAutofit/>
          </a:bodyPr>
          <a:lstStyle/>
          <a:p>
            <a:pPr algn="ctr"/>
            <a:r>
              <a:rPr lang="pt-PT" sz="3000" dirty="0" smtClean="0">
                <a:effectLst/>
                <a:latin typeface="Arial" pitchFamily="34" charset="0"/>
                <a:cs typeface="Arial" pitchFamily="34" charset="0"/>
              </a:rPr>
              <a:t>Diversidade cultural </a:t>
            </a:r>
            <a:endParaRPr lang="pt-PT" sz="30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457200" y="1481328"/>
            <a:ext cx="8108576" cy="4525963"/>
          </a:xfrm>
        </p:spPr>
        <p:txBody>
          <a:bodyPr>
            <a:normAutofit/>
          </a:bodyPr>
          <a:lstStyle/>
          <a:p>
            <a:r>
              <a:rPr lang="pt-PT" sz="1600" dirty="0" smtClean="0">
                <a:latin typeface="Arial" pitchFamily="34" charset="0"/>
                <a:cs typeface="Arial" pitchFamily="34" charset="0"/>
              </a:rPr>
              <a:t>Atualmente ás sociedades multiculturais são colocadas duas questões: </a:t>
            </a:r>
          </a:p>
          <a:p>
            <a:r>
              <a:rPr lang="pt-PT" sz="1600" dirty="0" smtClean="0">
                <a:latin typeface="Arial" pitchFamily="34" charset="0"/>
                <a:cs typeface="Arial" pitchFamily="34" charset="0"/>
              </a:rPr>
              <a:t>Aceitar as desigualdades e respeitar a diferença cultural. Quando isso não acontece podem surgir situações de racismo e xenofobia que, tantas e tantas vezes geram conflitos chegando mesmo até a guerras entre populações de  culturas diferentes.</a:t>
            </a:r>
          </a:p>
          <a:p>
            <a:pPr algn="just"/>
            <a:r>
              <a:rPr lang="pt-PT" sz="1600" dirty="0" smtClean="0">
                <a:latin typeface="Arial" pitchFamily="34" charset="0"/>
                <a:cs typeface="Arial" pitchFamily="34" charset="0"/>
              </a:rPr>
              <a:t>É importante referir que o</a:t>
            </a:r>
            <a:r>
              <a:rPr lang="pt-PT" sz="1600" b="1" i="1" u="sng" dirty="0" smtClean="0">
                <a:latin typeface="Arial" pitchFamily="34" charset="0"/>
                <a:cs typeface="Arial" pitchFamily="34" charset="0"/>
              </a:rPr>
              <a:t> respeito </a:t>
            </a:r>
            <a:r>
              <a:rPr lang="pt-PT" sz="1600" dirty="0" smtClean="0">
                <a:latin typeface="Arial" pitchFamily="34" charset="0"/>
                <a:cs typeface="Arial" pitchFamily="34" charset="0"/>
              </a:rPr>
              <a:t>pelas caraterísticas e pelos direitos humanos deverá ser um sentimento predominante entre as sociedades e que ricos e pobres, brancos e negros, com ou sem religião sejam todos diferentes sim, mas na verdade mais que nunca todos iguais.</a:t>
            </a:r>
          </a:p>
          <a:p>
            <a:endParaRPr lang="pt-PT" sz="1600" dirty="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Diversidade cultural </a:t>
            </a:r>
            <a:endParaRPr lang="pt-PT" sz="3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r>
              <a:rPr lang="pt-PT" sz="1600" dirty="0" smtClean="0">
                <a:latin typeface="Arial" pitchFamily="34" charset="0"/>
                <a:cs typeface="Arial" pitchFamily="34" charset="0"/>
              </a:rPr>
              <a:t>Alfândega da fé, uma vila no nordeste transmontano, é  também um sítio acolhedor que abre os braços a outras sociedades.</a:t>
            </a:r>
          </a:p>
          <a:p>
            <a:r>
              <a:rPr lang="pt-PT" sz="1600" dirty="0" smtClean="0">
                <a:latin typeface="Arial" pitchFamily="34" charset="0"/>
                <a:cs typeface="Arial" pitchFamily="34" charset="0"/>
              </a:rPr>
              <a:t>As tradições deste concelho são basicamente a matança do porco, as deixas no carnaval, a festa da cereja, a festa da  montanha e as romarias nos meses quentes de verão.</a:t>
            </a:r>
          </a:p>
          <a:p>
            <a:r>
              <a:rPr lang="pt-PT" sz="1600" dirty="0" smtClean="0">
                <a:latin typeface="Arial" pitchFamily="34" charset="0"/>
                <a:cs typeface="Arial" pitchFamily="34" charset="0"/>
              </a:rPr>
              <a:t>A religião predominante da gente deste concelho é a religião católica apostólica romana, se bem que nesta última década tem aparecido outras religiões…</a:t>
            </a:r>
          </a:p>
          <a:p>
            <a:pPr algn="just"/>
            <a:r>
              <a:rPr lang="pt-PT" sz="1600" dirty="0" smtClean="0">
                <a:latin typeface="Arial" pitchFamily="34" charset="0"/>
                <a:cs typeface="Arial" pitchFamily="34" charset="0"/>
              </a:rPr>
              <a:t>A gastronomia de Alfândega da Fé destaca-se pela qualidade dos seus produtos, com sabores e aromas que parecem exalar das paisagens de onde provêm. A confeção simples é orientada por mãos sábias, que conhecem bem a origem dos ingredientes, muitas vezes trazidos diretamente da horta para a cozinha que fazem as iguarias tão procuradas pelos turistas, é de salientar as casulas secas com o pernil cozido, o javali no tacho, os famosos enchidos, os saborosos folares doces ou de carne e não esquecendo do licor de cereja ou da compota de abóbora ou cereja.</a:t>
            </a:r>
          </a:p>
          <a:p>
            <a:endParaRPr lang="pt-PT" sz="1600" dirty="0" smtClean="0">
              <a:latin typeface="Arial" pitchFamily="34" charset="0"/>
              <a:cs typeface="Arial" pitchFamily="34" charset="0"/>
            </a:endParaRPr>
          </a:p>
          <a:p>
            <a:endParaRPr lang="pt-PT" sz="1600" dirty="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Cultura, costumes, usos e tradições  de Alfândega da Fé</a:t>
            </a:r>
            <a:endParaRPr lang="pt-PT" sz="30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r>
              <a:rPr lang="pt-PT" sz="1600" dirty="0" smtClean="0">
                <a:latin typeface="Arial" pitchFamily="34" charset="0"/>
                <a:cs typeface="Arial" pitchFamily="34" charset="0"/>
              </a:rPr>
              <a:t>O agrupamento de escolas de Alfândega da fé apresenta diferenças culturais, neste agrupamento estudam crianças vindas de outros países como a China, Roménia, Bulgária, Brasil, Angola e Espanha.</a:t>
            </a:r>
          </a:p>
          <a:p>
            <a:r>
              <a:rPr lang="pt-PT" sz="1600" dirty="0" smtClean="0">
                <a:latin typeface="Arial" pitchFamily="34" charset="0"/>
                <a:cs typeface="Arial" pitchFamily="34" charset="0"/>
              </a:rPr>
              <a:t>Existem algumas diferenças entre mim que sou portuguesa em relação aos meus colegas provenientes deste países que já mencionei. As mais relevantes são a </a:t>
            </a:r>
            <a:r>
              <a:rPr lang="pt-PT" sz="1600" b="1" i="1" u="sng" dirty="0" smtClean="0">
                <a:latin typeface="Arial" pitchFamily="34" charset="0"/>
                <a:cs typeface="Arial" pitchFamily="34" charset="0"/>
              </a:rPr>
              <a:t>raça </a:t>
            </a:r>
            <a:r>
              <a:rPr lang="pt-PT" sz="1600" dirty="0" smtClean="0">
                <a:latin typeface="Arial" pitchFamily="34" charset="0"/>
                <a:cs typeface="Arial" pitchFamily="34" charset="0"/>
              </a:rPr>
              <a:t>(branca e negra) a </a:t>
            </a:r>
            <a:r>
              <a:rPr lang="pt-PT" sz="1600" b="1" i="1" u="sng" dirty="0" smtClean="0">
                <a:latin typeface="Arial" pitchFamily="34" charset="0"/>
                <a:cs typeface="Arial" pitchFamily="34" charset="0"/>
              </a:rPr>
              <a:t>língua</a:t>
            </a:r>
            <a:r>
              <a:rPr lang="pt-PT" sz="1600" dirty="0" smtClean="0">
                <a:latin typeface="Arial" pitchFamily="34" charset="0"/>
                <a:cs typeface="Arial" pitchFamily="34" charset="0"/>
              </a:rPr>
              <a:t>, a</a:t>
            </a:r>
            <a:r>
              <a:rPr lang="pt-PT" sz="1600" b="1" i="1" u="sng" dirty="0" smtClean="0">
                <a:latin typeface="Arial" pitchFamily="34" charset="0"/>
                <a:cs typeface="Arial" pitchFamily="34" charset="0"/>
              </a:rPr>
              <a:t> fisionomia </a:t>
            </a:r>
            <a:r>
              <a:rPr lang="pt-PT" sz="1600" dirty="0" smtClean="0">
                <a:latin typeface="Arial" pitchFamily="34" charset="0"/>
                <a:cs typeface="Arial" pitchFamily="34" charset="0"/>
              </a:rPr>
              <a:t>(no caso dos chineses com os olhos bem caraterísticos), bem como a </a:t>
            </a:r>
            <a:r>
              <a:rPr lang="pt-PT" sz="1600" b="1" i="1" u="sng" dirty="0" smtClean="0">
                <a:latin typeface="Arial" pitchFamily="34" charset="0"/>
                <a:cs typeface="Arial" pitchFamily="34" charset="0"/>
              </a:rPr>
              <a:t>religião e etnia </a:t>
            </a:r>
            <a:r>
              <a:rPr lang="pt-PT" sz="1600" dirty="0" smtClean="0">
                <a:latin typeface="Arial" pitchFamily="34" charset="0"/>
                <a:cs typeface="Arial" pitchFamily="34" charset="0"/>
              </a:rPr>
              <a:t>( os ciganos da Bulgária).</a:t>
            </a:r>
          </a:p>
          <a:p>
            <a:r>
              <a:rPr lang="pt-PT" sz="1600" dirty="0" smtClean="0">
                <a:latin typeface="Arial" pitchFamily="34" charset="0"/>
                <a:cs typeface="Arial" pitchFamily="34" charset="0"/>
              </a:rPr>
              <a:t>É de salientar a força destes meus colegas em se habituarem aos nossos costumes, aos nossos horários, á nossa gastronomia e principalmente á nossa língua que no caso dos chineses são excelentes alunos.</a:t>
            </a:r>
          </a:p>
          <a:p>
            <a:pPr algn="just"/>
            <a:r>
              <a:rPr lang="pt-PT" sz="1600" dirty="0" smtClean="0">
                <a:latin typeface="Arial" pitchFamily="34" charset="0"/>
                <a:cs typeface="Arial" pitchFamily="34" charset="0"/>
              </a:rPr>
              <a:t>A nós, cidadãos de Alfândega cabe-nos a tarefa de lhe permitir uma boa adaptação, respeitá-los e aceita-los para que o sentimento seja reciproco.</a:t>
            </a:r>
          </a:p>
          <a:p>
            <a:pPr>
              <a:buNone/>
            </a:pPr>
            <a:endParaRPr lang="pt-PT" sz="1600" dirty="0" smtClean="0">
              <a:latin typeface="Arial" pitchFamily="34" charset="0"/>
              <a:cs typeface="Arial" pitchFamily="34" charset="0"/>
            </a:endParaRPr>
          </a:p>
        </p:txBody>
      </p:sp>
      <p:sp>
        <p:nvSpPr>
          <p:cNvPr id="3" name="Título 2"/>
          <p:cNvSpPr>
            <a:spLocks noGrp="1"/>
          </p:cNvSpPr>
          <p:nvPr>
            <p:ph type="title"/>
          </p:nvPr>
        </p:nvSpPr>
        <p:spPr>
          <a:xfrm>
            <a:off x="179512" y="260648"/>
            <a:ext cx="8229600" cy="1143000"/>
          </a:xfrm>
        </p:spPr>
        <p:txBody>
          <a:bodyPr>
            <a:normAutofit/>
          </a:bodyPr>
          <a:lstStyle/>
          <a:p>
            <a:pPr algn="ctr"/>
            <a:r>
              <a:rPr lang="pt-PT" sz="3000" dirty="0" smtClean="0">
                <a:effectLst/>
                <a:latin typeface="Arial" pitchFamily="34" charset="0"/>
                <a:cs typeface="Arial" pitchFamily="34" charset="0"/>
              </a:rPr>
              <a:t>Diversidade cultural no Agrupamento de Escolas de Alfândega da Fé</a:t>
            </a:r>
            <a:endParaRPr lang="pt-PT" sz="30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ção de Conteúdo 8" descr="17246386_bHztO.jpeg"/>
          <p:cNvPicPr>
            <a:picLocks noGrp="1" noChangeAspect="1"/>
          </p:cNvPicPr>
          <p:nvPr>
            <p:ph idx="1"/>
          </p:nvPr>
        </p:nvPicPr>
        <p:blipFill>
          <a:blip r:embed="rId2" cstate="print"/>
          <a:stretch>
            <a:fillRect/>
          </a:stretch>
        </p:blipFill>
        <p:spPr>
          <a:xfrm>
            <a:off x="0" y="0"/>
            <a:ext cx="9143999" cy="6858000"/>
          </a:xfrm>
        </p:spPr>
      </p:pic>
      <p:sp>
        <p:nvSpPr>
          <p:cNvPr id="3" name="Título 2"/>
          <p:cNvSpPr>
            <a:spLocks noGrp="1"/>
          </p:cNvSpPr>
          <p:nvPr>
            <p:ph type="title"/>
          </p:nvPr>
        </p:nvSpPr>
        <p:spPr/>
        <p:txBody>
          <a:bodyPr>
            <a:normAutofit/>
          </a:bodyPr>
          <a:lstStyle/>
          <a:p>
            <a:pPr algn="ctr"/>
            <a:r>
              <a:rPr lang="pt-PT" sz="3000" dirty="0" smtClean="0">
                <a:solidFill>
                  <a:schemeClr val="bg1"/>
                </a:solidFill>
                <a:effectLst/>
                <a:latin typeface="Arial" pitchFamily="34" charset="0"/>
                <a:cs typeface="Arial" pitchFamily="34" charset="0"/>
              </a:rPr>
              <a:t>Cidade do Porto</a:t>
            </a:r>
            <a:endParaRPr lang="pt-PT" sz="3000" dirty="0">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0" y="1481328"/>
            <a:ext cx="9144000" cy="5376672"/>
          </a:xfrm>
        </p:spPr>
        <p:txBody>
          <a:bodyPr>
            <a:normAutofit/>
          </a:bodyPr>
          <a:lstStyle/>
          <a:p>
            <a:r>
              <a:rPr lang="pt-PT" sz="1600" dirty="0" smtClean="0">
                <a:latin typeface="Arial" pitchFamily="34" charset="0"/>
                <a:cs typeface="Arial" pitchFamily="34" charset="0"/>
              </a:rPr>
              <a:t>Monumentos emblemáticos da cidade do porto são:</a:t>
            </a: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r>
              <a:rPr lang="pt-PT" sz="1600" dirty="0" smtClean="0">
                <a:latin typeface="Arial" pitchFamily="34" charset="0"/>
                <a:cs typeface="Arial" pitchFamily="34" charset="0"/>
              </a:rPr>
              <a:t>    </a:t>
            </a: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r>
              <a:rPr lang="pt-PT" sz="1600" dirty="0" smtClean="0">
                <a:latin typeface="Arial" pitchFamily="34" charset="0"/>
                <a:cs typeface="Arial" pitchFamily="34" charset="0"/>
              </a:rPr>
              <a:t>     Torre dos clérigos                             Igreja de santa clara                       Ponte de </a:t>
            </a:r>
            <a:r>
              <a:rPr lang="pt-PT" sz="1600" dirty="0" err="1" smtClean="0">
                <a:latin typeface="Arial" pitchFamily="34" charset="0"/>
                <a:cs typeface="Arial" pitchFamily="34" charset="0"/>
              </a:rPr>
              <a:t>D.luís</a:t>
            </a:r>
            <a:r>
              <a:rPr lang="pt-PT" sz="1600" dirty="0" smtClean="0">
                <a:latin typeface="Arial" pitchFamily="34" charset="0"/>
                <a:cs typeface="Arial" pitchFamily="34" charset="0"/>
              </a:rPr>
              <a:t>                          </a:t>
            </a: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a:p>
            <a:pPr>
              <a:buNone/>
            </a:pPr>
            <a:endParaRPr lang="pt-PT" sz="1600" dirty="0" smtClean="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Monumentos</a:t>
            </a:r>
            <a:endParaRPr lang="pt-PT" sz="3000" dirty="0">
              <a:effectLst/>
              <a:latin typeface="Arial" pitchFamily="34" charset="0"/>
              <a:cs typeface="Arial" pitchFamily="34" charset="0"/>
            </a:endParaRPr>
          </a:p>
        </p:txBody>
      </p:sp>
      <p:pic>
        <p:nvPicPr>
          <p:cNvPr id="4" name="Imagem 3" descr="torre-clerigos.jpg"/>
          <p:cNvPicPr>
            <a:picLocks noChangeAspect="1"/>
          </p:cNvPicPr>
          <p:nvPr/>
        </p:nvPicPr>
        <p:blipFill>
          <a:blip r:embed="rId2" cstate="print"/>
          <a:stretch>
            <a:fillRect/>
          </a:stretch>
        </p:blipFill>
        <p:spPr>
          <a:xfrm>
            <a:off x="179512" y="2780928"/>
            <a:ext cx="2808312" cy="2160240"/>
          </a:xfrm>
          <a:prstGeom prst="rect">
            <a:avLst/>
          </a:prstGeom>
          <a:ln>
            <a:noFill/>
          </a:ln>
          <a:effectLst>
            <a:softEdge rad="112500"/>
          </a:effectLst>
        </p:spPr>
      </p:pic>
      <p:pic>
        <p:nvPicPr>
          <p:cNvPr id="5" name="Imagem 4" descr="983_1.jpg"/>
          <p:cNvPicPr>
            <a:picLocks noChangeAspect="1"/>
          </p:cNvPicPr>
          <p:nvPr/>
        </p:nvPicPr>
        <p:blipFill>
          <a:blip r:embed="rId3" cstate="print"/>
          <a:stretch>
            <a:fillRect/>
          </a:stretch>
        </p:blipFill>
        <p:spPr>
          <a:xfrm>
            <a:off x="3131840" y="2924944"/>
            <a:ext cx="2880320" cy="2018058"/>
          </a:xfrm>
          <a:prstGeom prst="rect">
            <a:avLst/>
          </a:prstGeom>
          <a:ln>
            <a:noFill/>
          </a:ln>
          <a:effectLst>
            <a:softEdge rad="112500"/>
          </a:effectLst>
        </p:spPr>
      </p:pic>
      <p:pic>
        <p:nvPicPr>
          <p:cNvPr id="6" name="Imagem 5" descr="factos-e-mitos-sobre-as-6-pontes-do-porto-luis.jpg"/>
          <p:cNvPicPr>
            <a:picLocks noChangeAspect="1"/>
          </p:cNvPicPr>
          <p:nvPr/>
        </p:nvPicPr>
        <p:blipFill>
          <a:blip r:embed="rId4" cstate="print"/>
          <a:stretch>
            <a:fillRect/>
          </a:stretch>
        </p:blipFill>
        <p:spPr>
          <a:xfrm>
            <a:off x="6156176" y="2924944"/>
            <a:ext cx="2810611" cy="20509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0" y="1556792"/>
            <a:ext cx="9144000" cy="4525963"/>
          </a:xfrm>
        </p:spPr>
        <p:txBody>
          <a:bodyPr/>
          <a:lstStyle/>
          <a:p>
            <a:r>
              <a:rPr lang="pt-PT" sz="1600" dirty="0" smtClean="0">
                <a:latin typeface="Arial" pitchFamily="34" charset="0"/>
                <a:cs typeface="Arial" pitchFamily="34" charset="0"/>
              </a:rPr>
              <a:t>As tradições que mais se destacam no porto são:</a:t>
            </a:r>
          </a:p>
          <a:p>
            <a:endParaRPr lang="pt-PT" sz="1600" dirty="0" smtClean="0">
              <a:latin typeface="Arial" pitchFamily="34" charset="0"/>
              <a:cs typeface="Arial" pitchFamily="34" charset="0"/>
            </a:endParaRPr>
          </a:p>
          <a:p>
            <a:endParaRPr lang="pt-PT" sz="1600" dirty="0" smtClean="0">
              <a:latin typeface="Arial" pitchFamily="34" charset="0"/>
              <a:cs typeface="Arial" pitchFamily="34" charset="0"/>
            </a:endParaRPr>
          </a:p>
          <a:p>
            <a:endParaRPr lang="pt-PT" sz="1600" dirty="0" smtClean="0">
              <a:latin typeface="Arial" pitchFamily="34" charset="0"/>
              <a:cs typeface="Arial" pitchFamily="34" charset="0"/>
            </a:endParaRPr>
          </a:p>
          <a:p>
            <a:endParaRPr lang="pt-PT" sz="1600" dirty="0" smtClean="0">
              <a:latin typeface="Arial" pitchFamily="34" charset="0"/>
              <a:cs typeface="Arial" pitchFamily="34" charset="0"/>
            </a:endParaRPr>
          </a:p>
          <a:p>
            <a:endParaRPr lang="pt-PT" sz="1600" dirty="0" smtClean="0">
              <a:latin typeface="Arial" pitchFamily="34" charset="0"/>
              <a:cs typeface="Arial" pitchFamily="34" charset="0"/>
            </a:endParaRPr>
          </a:p>
          <a:p>
            <a:endParaRPr lang="pt-PT" sz="1600" dirty="0" smtClean="0">
              <a:latin typeface="Arial" pitchFamily="34" charset="0"/>
              <a:cs typeface="Arial" pitchFamily="34" charset="0"/>
            </a:endParaRPr>
          </a:p>
          <a:p>
            <a:endParaRPr lang="pt-PT" sz="1600" dirty="0" smtClean="0">
              <a:latin typeface="Arial" pitchFamily="34" charset="0"/>
              <a:cs typeface="Arial" pitchFamily="34" charset="0"/>
            </a:endParaRPr>
          </a:p>
          <a:p>
            <a:endParaRPr lang="pt-PT" sz="1600" dirty="0" smtClean="0">
              <a:latin typeface="Arial" pitchFamily="34" charset="0"/>
              <a:cs typeface="Arial" pitchFamily="34" charset="0"/>
            </a:endParaRPr>
          </a:p>
          <a:p>
            <a:pPr algn="ctr">
              <a:buNone/>
            </a:pPr>
            <a:endParaRPr lang="pt-PT" sz="1600" dirty="0" smtClean="0">
              <a:latin typeface="Arial" pitchFamily="34" charset="0"/>
              <a:cs typeface="Arial" pitchFamily="34" charset="0"/>
            </a:endParaRPr>
          </a:p>
          <a:p>
            <a:pPr algn="ctr">
              <a:buNone/>
            </a:pPr>
            <a:endParaRPr lang="pt-PT" sz="1600" dirty="0" smtClean="0">
              <a:latin typeface="Arial" pitchFamily="34" charset="0"/>
              <a:cs typeface="Arial" pitchFamily="34" charset="0"/>
            </a:endParaRPr>
          </a:p>
          <a:p>
            <a:pPr>
              <a:buNone/>
            </a:pPr>
            <a:r>
              <a:rPr lang="pt-PT" sz="1600" dirty="0" smtClean="0">
                <a:latin typeface="Arial" pitchFamily="34" charset="0"/>
                <a:cs typeface="Arial" pitchFamily="34" charset="0"/>
              </a:rPr>
              <a:t>        Festa popular (São João)                   Tripas á moda do Porto                  Vinho do porto</a:t>
            </a:r>
            <a:endParaRPr lang="pt-PT" sz="1200" dirty="0" smtClean="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Tradições e costumes</a:t>
            </a:r>
            <a:endParaRPr lang="pt-PT" sz="3000" dirty="0">
              <a:effectLst/>
              <a:latin typeface="Arial" pitchFamily="34" charset="0"/>
              <a:cs typeface="Arial" pitchFamily="34" charset="0"/>
            </a:endParaRPr>
          </a:p>
        </p:txBody>
      </p:sp>
      <p:pic>
        <p:nvPicPr>
          <p:cNvPr id="4" name="Imagem 3" descr="300px-Festa_de_Sao_Joao_(Porto).jpg"/>
          <p:cNvPicPr>
            <a:picLocks noChangeAspect="1"/>
          </p:cNvPicPr>
          <p:nvPr/>
        </p:nvPicPr>
        <p:blipFill>
          <a:blip r:embed="rId2" cstate="print"/>
          <a:stretch>
            <a:fillRect/>
          </a:stretch>
        </p:blipFill>
        <p:spPr>
          <a:xfrm>
            <a:off x="827584" y="2276872"/>
            <a:ext cx="2952328" cy="2268252"/>
          </a:xfrm>
          <a:prstGeom prst="rect">
            <a:avLst/>
          </a:prstGeom>
          <a:ln>
            <a:noFill/>
          </a:ln>
          <a:effectLst>
            <a:softEdge rad="112500"/>
          </a:effectLst>
        </p:spPr>
      </p:pic>
      <p:pic>
        <p:nvPicPr>
          <p:cNvPr id="5" name="Imagem 4" descr="tripas_a_moda_do_porto.jpg"/>
          <p:cNvPicPr>
            <a:picLocks noChangeAspect="1"/>
          </p:cNvPicPr>
          <p:nvPr/>
        </p:nvPicPr>
        <p:blipFill>
          <a:blip r:embed="rId3" cstate="print"/>
          <a:stretch>
            <a:fillRect/>
          </a:stretch>
        </p:blipFill>
        <p:spPr>
          <a:xfrm>
            <a:off x="3923929" y="2276872"/>
            <a:ext cx="2808312" cy="2232248"/>
          </a:xfrm>
          <a:prstGeom prst="rect">
            <a:avLst/>
          </a:prstGeom>
          <a:ln>
            <a:noFill/>
          </a:ln>
          <a:effectLst>
            <a:softEdge rad="112500"/>
          </a:effectLst>
        </p:spPr>
      </p:pic>
      <p:pic>
        <p:nvPicPr>
          <p:cNvPr id="6" name="Imagem 5" descr="ju89o0pki.PNG"/>
          <p:cNvPicPr>
            <a:picLocks noChangeAspect="1"/>
          </p:cNvPicPr>
          <p:nvPr/>
        </p:nvPicPr>
        <p:blipFill>
          <a:blip r:embed="rId4" cstate="print"/>
          <a:stretch>
            <a:fillRect/>
          </a:stretch>
        </p:blipFill>
        <p:spPr>
          <a:xfrm>
            <a:off x="7308304" y="2132856"/>
            <a:ext cx="898991" cy="2481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179512" y="980728"/>
            <a:ext cx="8748464" cy="5616624"/>
          </a:xfrm>
        </p:spPr>
        <p:txBody>
          <a:bodyPr>
            <a:normAutofit lnSpcReduction="10000"/>
          </a:bodyPr>
          <a:lstStyle/>
          <a:p>
            <a:r>
              <a:rPr lang="pt-PT" sz="1600" dirty="0" smtClean="0">
                <a:latin typeface="Arial" pitchFamily="34" charset="0"/>
                <a:cs typeface="Arial" pitchFamily="34" charset="0"/>
              </a:rPr>
              <a:t>Esta entrevista vai ser feita a um cidadão de nacionalidade Búlgara.</a:t>
            </a:r>
          </a:p>
          <a:p>
            <a:pPr>
              <a:buNone/>
            </a:pPr>
            <a:r>
              <a:rPr lang="pt-PT" sz="1600" dirty="0" smtClean="0">
                <a:latin typeface="Arial" pitchFamily="34" charset="0"/>
                <a:cs typeface="Arial" pitchFamily="34" charset="0"/>
              </a:rPr>
              <a:t> Carolina Canteiro- Bom dia, chamo-me Carolina Canteiro, frequento o 8ºano do agrupamento de escolas de Alfândega da Fé.</a:t>
            </a:r>
          </a:p>
          <a:p>
            <a:pPr>
              <a:buNone/>
            </a:pPr>
            <a:r>
              <a:rPr lang="pt-PT" sz="1600" dirty="0" smtClean="0">
                <a:latin typeface="Arial" pitchFamily="34" charset="0"/>
                <a:cs typeface="Arial" pitchFamily="34" charset="0"/>
              </a:rPr>
              <a:t>Esta entrevista tem como finalidade obter um melhor conhecimento sobre o que é diversidade cultural.</a:t>
            </a:r>
          </a:p>
          <a:p>
            <a:pPr algn="just"/>
            <a:r>
              <a:rPr lang="pt-PT" sz="1600" dirty="0" smtClean="0">
                <a:latin typeface="Arial" pitchFamily="34" charset="0"/>
                <a:cs typeface="Arial" pitchFamily="34" charset="0"/>
              </a:rPr>
              <a:t>C.C-  Começo-lhe por perguntar o seu nome e a sua idade?</a:t>
            </a:r>
          </a:p>
          <a:p>
            <a:pPr algn="just"/>
            <a:r>
              <a:rPr lang="pt-PT" sz="1600" dirty="0" smtClean="0">
                <a:latin typeface="Arial" pitchFamily="34" charset="0"/>
                <a:cs typeface="Arial" pitchFamily="34" charset="0"/>
              </a:rPr>
              <a:t>Violeta- Bom dia, chamo-me Violeta </a:t>
            </a:r>
            <a:r>
              <a:rPr lang="pt-PT" sz="1600" dirty="0" err="1" smtClean="0">
                <a:latin typeface="Arial" pitchFamily="34" charset="0"/>
                <a:cs typeface="Arial" pitchFamily="34" charset="0"/>
              </a:rPr>
              <a:t>kuberando</a:t>
            </a:r>
            <a:r>
              <a:rPr lang="pt-PT" sz="1600" dirty="0" smtClean="0">
                <a:latin typeface="Arial" pitchFamily="34" charset="0"/>
                <a:cs typeface="Arial" pitchFamily="34" charset="0"/>
              </a:rPr>
              <a:t> e tenho 20 anos.</a:t>
            </a:r>
          </a:p>
          <a:p>
            <a:pPr algn="just"/>
            <a:r>
              <a:rPr lang="pt-PT" sz="1600" dirty="0" smtClean="0">
                <a:latin typeface="Arial" pitchFamily="34" charset="0"/>
                <a:cs typeface="Arial" pitchFamily="34" charset="0"/>
              </a:rPr>
              <a:t>C.C- Qual foi o principal motivo da sua vinda para Portugal e como foi aceite por a nossa sociedade?</a:t>
            </a:r>
          </a:p>
          <a:p>
            <a:pPr algn="just"/>
            <a:r>
              <a:rPr lang="pt-PT" sz="1600" dirty="0" smtClean="0">
                <a:latin typeface="Arial" pitchFamily="34" charset="0"/>
                <a:cs typeface="Arial" pitchFamily="34" charset="0"/>
              </a:rPr>
              <a:t>V.K- Vim para este país em busca de melhores condições de vida e fui bem aceite, tratada com respeito por o povo português, a única dificuldade que tive foi a língua, para mim muito difícil de intender.</a:t>
            </a:r>
          </a:p>
          <a:p>
            <a:pPr algn="just"/>
            <a:r>
              <a:rPr lang="pt-PT" sz="1600" dirty="0" smtClean="0">
                <a:latin typeface="Arial" pitchFamily="34" charset="0"/>
                <a:cs typeface="Arial" pitchFamily="34" charset="0"/>
              </a:rPr>
              <a:t>C.C- Quais os costumes e as tradições da Bulgária? </a:t>
            </a:r>
          </a:p>
          <a:p>
            <a:pPr lvl="0" fontAlgn="base"/>
            <a:r>
              <a:rPr lang="pt-PT" sz="1600" dirty="0" smtClean="0">
                <a:latin typeface="Arial" pitchFamily="34" charset="0"/>
                <a:cs typeface="Arial" pitchFamily="34" charset="0"/>
              </a:rPr>
              <a:t>V.K- O 6 de Maio é o </a:t>
            </a:r>
            <a:r>
              <a:rPr lang="pt-PT" sz="1600" b="1" dirty="0" smtClean="0">
                <a:latin typeface="Arial" pitchFamily="34" charset="0"/>
                <a:cs typeface="Arial" pitchFamily="34" charset="0"/>
              </a:rPr>
              <a:t>dia de S. Jorge</a:t>
            </a:r>
            <a:r>
              <a:rPr lang="pt-PT" sz="1600" dirty="0" smtClean="0">
                <a:latin typeface="Arial" pitchFamily="34" charset="0"/>
                <a:cs typeface="Arial" pitchFamily="34" charset="0"/>
              </a:rPr>
              <a:t>, um santo muito querido na Bulgária, adorado por cristãos e muçulmanos e patrono dos ciganos. </a:t>
            </a:r>
          </a:p>
          <a:p>
            <a:pPr lvl="0" fontAlgn="base">
              <a:buNone/>
            </a:pPr>
            <a:r>
              <a:rPr lang="pt-PT" sz="1600" dirty="0" smtClean="0">
                <a:latin typeface="Arial" pitchFamily="34" charset="0"/>
                <a:cs typeface="Arial" pitchFamily="34" charset="0"/>
              </a:rPr>
              <a:t>     O dia 1 de Março é o dia em que se oferecem os “</a:t>
            </a:r>
            <a:r>
              <a:rPr lang="pt-PT" sz="1600" b="1" dirty="0" err="1" smtClean="0">
                <a:latin typeface="Arial" pitchFamily="34" charset="0"/>
                <a:cs typeface="Arial" pitchFamily="34" charset="0"/>
              </a:rPr>
              <a:t>martenitsi</a:t>
            </a:r>
            <a:r>
              <a:rPr lang="pt-PT" sz="1600" b="1" dirty="0" smtClean="0">
                <a:latin typeface="Arial" pitchFamily="34" charset="0"/>
                <a:cs typeface="Arial" pitchFamily="34" charset="0"/>
              </a:rPr>
              <a:t>”,</a:t>
            </a:r>
            <a:r>
              <a:rPr lang="pt-PT" sz="1600" dirty="0" smtClean="0">
                <a:latin typeface="Arial" pitchFamily="34" charset="0"/>
                <a:cs typeface="Arial" pitchFamily="34" charset="0"/>
              </a:rPr>
              <a:t> uns amuletos de fios brancos e vermelhos.  A tradição diz que as pessoas que o usam têm saúde, força e sorte. Depois devem ser pendurados nos ramos de um árvore.</a:t>
            </a:r>
          </a:p>
          <a:p>
            <a:pPr lvl="0" fontAlgn="base">
              <a:buNone/>
            </a:pPr>
            <a:r>
              <a:rPr lang="pt-PT" sz="1600" dirty="0" smtClean="0">
                <a:latin typeface="Arial" pitchFamily="34" charset="0"/>
                <a:cs typeface="Arial" pitchFamily="34" charset="0"/>
              </a:rPr>
              <a:t>     Umas das festas mais celebradas na Bulgária é, possivelmente, o </a:t>
            </a:r>
            <a:r>
              <a:rPr lang="pt-PT" sz="1600" b="1" dirty="0" err="1" smtClean="0">
                <a:latin typeface="Arial" pitchFamily="34" charset="0"/>
                <a:cs typeface="Arial" pitchFamily="34" charset="0"/>
              </a:rPr>
              <a:t>Velikden</a:t>
            </a:r>
            <a:r>
              <a:rPr lang="pt-PT" sz="1600" dirty="0" smtClean="0">
                <a:latin typeface="Arial" pitchFamily="34" charset="0"/>
                <a:cs typeface="Arial" pitchFamily="34" charset="0"/>
              </a:rPr>
              <a:t>, Domingo Santo. O 6 de Dezembro é o dia de </a:t>
            </a:r>
            <a:r>
              <a:rPr lang="pt-PT" sz="1600" b="1" dirty="0" smtClean="0">
                <a:latin typeface="Arial" pitchFamily="34" charset="0"/>
                <a:cs typeface="Arial" pitchFamily="34" charset="0"/>
              </a:rPr>
              <a:t>São Nicola</a:t>
            </a:r>
            <a:r>
              <a:rPr lang="pt-PT" sz="1600" dirty="0" smtClean="0">
                <a:latin typeface="Arial" pitchFamily="34" charset="0"/>
                <a:cs typeface="Arial" pitchFamily="34" charset="0"/>
              </a:rPr>
              <a:t>, o protetor dos pescadores e marinheiros. É típico comer peixe neste dia e, o prato por excelência é carpa recheada de arroz e nozes.</a:t>
            </a:r>
          </a:p>
          <a:p>
            <a:pPr algn="just"/>
            <a:endParaRPr lang="pt-PT" sz="1600" dirty="0" smtClean="0">
              <a:latin typeface="Arial" pitchFamily="34" charset="0"/>
              <a:cs typeface="Arial" pitchFamily="34" charset="0"/>
            </a:endParaRPr>
          </a:p>
          <a:p>
            <a:endParaRPr lang="pt-PT" sz="1600" dirty="0">
              <a:latin typeface="Arial" pitchFamily="34" charset="0"/>
              <a:cs typeface="Arial" pitchFamily="34" charset="0"/>
            </a:endParaRPr>
          </a:p>
        </p:txBody>
      </p:sp>
      <p:sp>
        <p:nvSpPr>
          <p:cNvPr id="3" name="Título 2"/>
          <p:cNvSpPr>
            <a:spLocks noGrp="1"/>
          </p:cNvSpPr>
          <p:nvPr>
            <p:ph type="title"/>
          </p:nvPr>
        </p:nvSpPr>
        <p:spPr>
          <a:xfrm>
            <a:off x="827584" y="260648"/>
            <a:ext cx="7715200" cy="778098"/>
          </a:xfrm>
        </p:spPr>
        <p:txBody>
          <a:bodyPr>
            <a:normAutofit/>
          </a:bodyPr>
          <a:lstStyle/>
          <a:p>
            <a:pPr algn="ctr"/>
            <a:r>
              <a:rPr lang="pt-PT" sz="3000" dirty="0" smtClean="0">
                <a:effectLst/>
                <a:latin typeface="Arial" pitchFamily="34" charset="0"/>
                <a:cs typeface="Arial" pitchFamily="34" charset="0"/>
              </a:rPr>
              <a:t>Entrevista </a:t>
            </a:r>
            <a:endParaRPr lang="pt-PT" sz="30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lgn="just"/>
            <a:r>
              <a:rPr lang="pt-PT" sz="1600" dirty="0" smtClean="0">
                <a:latin typeface="Arial" pitchFamily="34" charset="0"/>
                <a:cs typeface="Arial" pitchFamily="34" charset="0"/>
              </a:rPr>
              <a:t>Neste trabalho tenho como objetivo entender e dar a conhecer o que é a globalização e a diversidade cultural.</a:t>
            </a:r>
          </a:p>
          <a:p>
            <a:pPr algn="just"/>
            <a:r>
              <a:rPr lang="pt-PT" sz="1600" dirty="0" smtClean="0">
                <a:latin typeface="Arial" pitchFamily="34" charset="0"/>
                <a:cs typeface="Arial" pitchFamily="34" charset="0"/>
              </a:rPr>
              <a:t>E para isso procurei obter conhecimentos através da internet e também junto dos meus colegas de outros países, assim como entrevistar uma cidadã da Bulgária.</a:t>
            </a:r>
            <a:endParaRPr lang="pt-PT" sz="1600" dirty="0">
              <a:latin typeface="Arial" pitchFamily="34" charset="0"/>
              <a:cs typeface="Arial" pitchFamily="34" charset="0"/>
            </a:endParaRPr>
          </a:p>
        </p:txBody>
      </p:sp>
      <p:sp>
        <p:nvSpPr>
          <p:cNvPr id="3" name="Título 2"/>
          <p:cNvSpPr>
            <a:spLocks noGrp="1"/>
          </p:cNvSpPr>
          <p:nvPr>
            <p:ph type="title"/>
          </p:nvPr>
        </p:nvSpPr>
        <p:spPr>
          <a:xfrm>
            <a:off x="395536" y="260648"/>
            <a:ext cx="8229600" cy="1143000"/>
          </a:xfrm>
        </p:spPr>
        <p:txBody>
          <a:bodyPr>
            <a:normAutofit/>
          </a:bodyPr>
          <a:lstStyle/>
          <a:p>
            <a:pPr algn="ctr"/>
            <a:r>
              <a:rPr lang="pt-PT" sz="3000" dirty="0" smtClean="0">
                <a:effectLst/>
                <a:latin typeface="Arial" pitchFamily="34" charset="0"/>
                <a:cs typeface="Arial" pitchFamily="34" charset="0"/>
              </a:rPr>
              <a:t>Introdução</a:t>
            </a:r>
            <a:endParaRPr lang="pt-PT" sz="30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179512" y="908720"/>
            <a:ext cx="8784976" cy="5376672"/>
          </a:xfrm>
        </p:spPr>
        <p:txBody>
          <a:bodyPr>
            <a:normAutofit/>
          </a:bodyPr>
          <a:lstStyle/>
          <a:p>
            <a:r>
              <a:rPr lang="pt-PT" sz="1600" dirty="0" smtClean="0">
                <a:latin typeface="Arial" pitchFamily="34" charset="0"/>
                <a:cs typeface="Arial" pitchFamily="34" charset="0"/>
              </a:rPr>
              <a:t>C.C- Violeta, fale-me da gastronomia do seu país.</a:t>
            </a:r>
          </a:p>
          <a:p>
            <a:r>
              <a:rPr lang="pt-PT" sz="1600" dirty="0" smtClean="0">
                <a:latin typeface="Arial" pitchFamily="34" charset="0"/>
                <a:cs typeface="Arial" pitchFamily="34" charset="0"/>
              </a:rPr>
              <a:t>V-K- Se alguma coisa pode definir a nossa gastronomia é o sabor picante e abundância de fortes condimentos, como a pimenta, </a:t>
            </a:r>
            <a:r>
              <a:rPr lang="pt-PT" sz="1600" dirty="0" err="1" smtClean="0">
                <a:latin typeface="Arial" pitchFamily="34" charset="0"/>
                <a:cs typeface="Arial" pitchFamily="34" charset="0"/>
              </a:rPr>
              <a:t>orégano</a:t>
            </a:r>
            <a:r>
              <a:rPr lang="pt-PT" sz="1600" dirty="0" smtClean="0">
                <a:latin typeface="Arial" pitchFamily="34" charset="0"/>
                <a:cs typeface="Arial" pitchFamily="34" charset="0"/>
              </a:rPr>
              <a:t>, </a:t>
            </a:r>
            <a:r>
              <a:rPr lang="pt-PT" sz="1600" dirty="0" err="1" smtClean="0">
                <a:latin typeface="Arial" pitchFamily="34" charset="0"/>
                <a:cs typeface="Arial" pitchFamily="34" charset="0"/>
              </a:rPr>
              <a:t>perejil</a:t>
            </a:r>
            <a:r>
              <a:rPr lang="pt-PT" sz="1600" dirty="0" smtClean="0">
                <a:latin typeface="Arial" pitchFamily="34" charset="0"/>
                <a:cs typeface="Arial" pitchFamily="34" charset="0"/>
              </a:rPr>
              <a:t>, </a:t>
            </a:r>
            <a:r>
              <a:rPr lang="pt-PT" sz="1600" dirty="0" err="1" smtClean="0">
                <a:latin typeface="Arial" pitchFamily="34" charset="0"/>
                <a:cs typeface="Arial" pitchFamily="34" charset="0"/>
              </a:rPr>
              <a:t>ajedrea</a:t>
            </a:r>
            <a:r>
              <a:rPr lang="pt-PT" sz="1600" dirty="0" smtClean="0">
                <a:latin typeface="Arial" pitchFamily="34" charset="0"/>
                <a:cs typeface="Arial" pitchFamily="34" charset="0"/>
              </a:rPr>
              <a:t>.</a:t>
            </a:r>
          </a:p>
          <a:p>
            <a:pPr>
              <a:buNone/>
            </a:pPr>
            <a:r>
              <a:rPr lang="pt-PT" sz="1600" dirty="0" smtClean="0">
                <a:latin typeface="Arial" pitchFamily="34" charset="0"/>
                <a:cs typeface="Arial" pitchFamily="34" charset="0"/>
              </a:rPr>
              <a:t>     Entre os pratos mais comuns e típicos encontram-se o feijão branco, a couve, as sopas, os pratos de carne de porco ou cordeiro e o famoso iogurte.</a:t>
            </a:r>
          </a:p>
          <a:p>
            <a:r>
              <a:rPr lang="pt-PT" sz="1600" dirty="0" smtClean="0">
                <a:latin typeface="Arial" pitchFamily="34" charset="0"/>
                <a:cs typeface="Arial" pitchFamily="34" charset="0"/>
              </a:rPr>
              <a:t>C.C- A vossa religião é muito diferente da nossa?</a:t>
            </a:r>
          </a:p>
          <a:p>
            <a:r>
              <a:rPr lang="pt-PT" sz="1600" dirty="0" smtClean="0">
                <a:latin typeface="Arial" pitchFamily="34" charset="0"/>
                <a:cs typeface="Arial" pitchFamily="34" charset="0"/>
              </a:rPr>
              <a:t>V.K-  A maioria da população da Bulgária é seguidora do</a:t>
            </a:r>
            <a:r>
              <a:rPr lang="pt-PT" sz="1600" b="1" i="1" u="sng" dirty="0" smtClean="0">
                <a:latin typeface="Arial" pitchFamily="34" charset="0"/>
                <a:cs typeface="Arial" pitchFamily="34" charset="0"/>
              </a:rPr>
              <a:t> Cristianismo Ortodoxo </a:t>
            </a:r>
            <a:r>
              <a:rPr lang="pt-PT" sz="1600" dirty="0" smtClean="0">
                <a:latin typeface="Arial" pitchFamily="34" charset="0"/>
                <a:cs typeface="Arial" pitchFamily="34" charset="0"/>
              </a:rPr>
              <a:t>seguidos dos</a:t>
            </a:r>
            <a:r>
              <a:rPr lang="pt-PT" sz="1600" b="1" i="1" u="sng" dirty="0" smtClean="0">
                <a:latin typeface="Arial" pitchFamily="34" charset="0"/>
                <a:cs typeface="Arial" pitchFamily="34" charset="0"/>
              </a:rPr>
              <a:t> Muçulmanos </a:t>
            </a:r>
            <a:r>
              <a:rPr lang="pt-PT" sz="1600" dirty="0" smtClean="0">
                <a:latin typeface="Arial" pitchFamily="34" charset="0"/>
                <a:cs typeface="Arial" pitchFamily="34" charset="0"/>
              </a:rPr>
              <a:t>entre outros.</a:t>
            </a:r>
          </a:p>
          <a:p>
            <a:r>
              <a:rPr lang="pt-PT" sz="1600" dirty="0" smtClean="0">
                <a:latin typeface="Arial" pitchFamily="34" charset="0"/>
                <a:cs typeface="Arial" pitchFamily="34" charset="0"/>
              </a:rPr>
              <a:t>C.C- Que diferentes etnias existem na Bulgária? </a:t>
            </a:r>
          </a:p>
          <a:p>
            <a:pPr algn="just"/>
            <a:r>
              <a:rPr lang="pt-PT" sz="1600" dirty="0" smtClean="0">
                <a:latin typeface="Arial" pitchFamily="34" charset="0"/>
                <a:cs typeface="Arial" pitchFamily="34" charset="0"/>
              </a:rPr>
              <a:t>V.K- Na sua maioria são de etnia cigana (cor de pele morena), seguidos de turcos e judeus.</a:t>
            </a:r>
          </a:p>
          <a:p>
            <a:r>
              <a:rPr lang="pt-PT" sz="1600" dirty="0" smtClean="0">
                <a:latin typeface="Arial" pitchFamily="34" charset="0"/>
                <a:cs typeface="Arial" pitchFamily="34" charset="0"/>
              </a:rPr>
              <a:t>C.C-  Violeta fale-me da música e das danças da sua terra natal?</a:t>
            </a:r>
          </a:p>
          <a:p>
            <a:r>
              <a:rPr lang="pt-PT" sz="1600" dirty="0" smtClean="0">
                <a:latin typeface="Arial" pitchFamily="34" charset="0"/>
                <a:cs typeface="Arial" pitchFamily="34" charset="0"/>
              </a:rPr>
              <a:t>V.K- A música tradicional da Bulgária, tal como a dança e as roupas búlgaras, varia em função da região. As músicas retratam os acontecimentos históricos e urbanos.</a:t>
            </a:r>
          </a:p>
          <a:p>
            <a:r>
              <a:rPr lang="pt-PT" sz="1600" dirty="0" smtClean="0">
                <a:latin typeface="Arial" pitchFamily="34" charset="0"/>
                <a:cs typeface="Arial" pitchFamily="34" charset="0"/>
              </a:rPr>
              <a:t>C.C- Tem mais alguma coisa a dizer sobre o seu país?</a:t>
            </a:r>
          </a:p>
          <a:p>
            <a:r>
              <a:rPr lang="pt-PT" sz="1600" dirty="0" smtClean="0">
                <a:latin typeface="Arial" pitchFamily="34" charset="0"/>
                <a:cs typeface="Arial" pitchFamily="34" charset="0"/>
              </a:rPr>
              <a:t>V.K- Sim, os búlgaros abanam a cabeça para cima e para baixo para dizer não, e de um lado para o outro para dizer sim, em contraste com todos os outros países.</a:t>
            </a:r>
          </a:p>
          <a:p>
            <a:r>
              <a:rPr lang="pt-PT" sz="1600" dirty="0" smtClean="0">
                <a:latin typeface="Arial" pitchFamily="34" charset="0"/>
                <a:cs typeface="Arial" pitchFamily="34" charset="0"/>
              </a:rPr>
              <a:t>C.C- Obrigada Violeta por me dar a conhecer um pouco do seu país.</a:t>
            </a:r>
          </a:p>
          <a:p>
            <a:r>
              <a:rPr lang="pt-PT" sz="1600" dirty="0" smtClean="0">
                <a:latin typeface="Arial" pitchFamily="34" charset="0"/>
                <a:cs typeface="Arial" pitchFamily="34" charset="0"/>
              </a:rPr>
              <a:t>V.K- Obrigada eu, foi um prazer.</a:t>
            </a:r>
          </a:p>
          <a:p>
            <a:pPr>
              <a:buNone/>
            </a:pPr>
            <a:endParaRPr lang="pt-PT" sz="1600" dirty="0">
              <a:latin typeface="Arial" pitchFamily="34" charset="0"/>
              <a:cs typeface="Arial" pitchFamily="34" charset="0"/>
            </a:endParaRPr>
          </a:p>
        </p:txBody>
      </p:sp>
      <p:sp>
        <p:nvSpPr>
          <p:cNvPr id="3" name="Título 2"/>
          <p:cNvSpPr>
            <a:spLocks noGrp="1"/>
          </p:cNvSpPr>
          <p:nvPr>
            <p:ph type="title"/>
          </p:nvPr>
        </p:nvSpPr>
        <p:spPr>
          <a:xfrm>
            <a:off x="899592" y="188640"/>
            <a:ext cx="7571184" cy="868958"/>
          </a:xfrm>
        </p:spPr>
        <p:txBody>
          <a:bodyPr>
            <a:normAutofit/>
          </a:bodyPr>
          <a:lstStyle/>
          <a:p>
            <a:pPr algn="ctr"/>
            <a:r>
              <a:rPr lang="pt-PT" sz="3000" dirty="0" smtClean="0">
                <a:effectLst/>
                <a:latin typeface="Arial" pitchFamily="34" charset="0"/>
                <a:cs typeface="Arial" pitchFamily="34" charset="0"/>
              </a:rPr>
              <a:t>Entrevista</a:t>
            </a:r>
            <a:endParaRPr lang="pt-PT" sz="3000" dirty="0">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lgn="just"/>
            <a:r>
              <a:rPr lang="pt-PT" sz="1600" dirty="0" smtClean="0">
                <a:latin typeface="Arial" pitchFamily="34" charset="0"/>
                <a:cs typeface="Arial" pitchFamily="34" charset="0"/>
              </a:rPr>
              <a:t>Depois de elaborar este trabalho, concluí que cultura é um conjunto de conhecimentos materiais, espirituais, intelectuais, afetivos, ideológicos e comportamentais que caraterizam um grupo étnico ou uma nação.</a:t>
            </a:r>
          </a:p>
          <a:p>
            <a:r>
              <a:rPr lang="pt-PT" sz="1600" dirty="0" smtClean="0">
                <a:latin typeface="Arial" pitchFamily="34" charset="0"/>
                <a:cs typeface="Arial" pitchFamily="34" charset="0"/>
              </a:rPr>
              <a:t>Partindo desta definição de cultura é possível observar a importância da diversidade cultural nos dias de hoje.</a:t>
            </a:r>
          </a:p>
          <a:p>
            <a:r>
              <a:rPr lang="pt-PT" sz="1600" dirty="0" smtClean="0">
                <a:latin typeface="Arial" pitchFamily="34" charset="0"/>
                <a:cs typeface="Arial" pitchFamily="34" charset="0"/>
              </a:rPr>
              <a:t>A globalização é um fenómeno com dimensões económicas, sociais, políticas, religiosas e culturais permitindo que haja troca de culturas, marcas de um país para o outro, ou seja, </a:t>
            </a:r>
            <a:r>
              <a:rPr lang="pt-PT" sz="1600" b="1" i="1" u="sng" dirty="0" smtClean="0">
                <a:latin typeface="Arial" pitchFamily="34" charset="0"/>
                <a:cs typeface="Arial" pitchFamily="34" charset="0"/>
              </a:rPr>
              <a:t>a globalização não uniformiza, mas sim diversifica</a:t>
            </a:r>
            <a:r>
              <a:rPr lang="pt-PT" sz="1600" dirty="0" smtClean="0">
                <a:latin typeface="Arial" pitchFamily="34" charset="0"/>
                <a:cs typeface="Arial" pitchFamily="34" charset="0"/>
              </a:rPr>
              <a:t>.</a:t>
            </a:r>
          </a:p>
          <a:p>
            <a:r>
              <a:rPr lang="pt-PT" sz="1600" dirty="0" smtClean="0">
                <a:latin typeface="Arial" pitchFamily="34" charset="0"/>
                <a:cs typeface="Arial" pitchFamily="34" charset="0"/>
              </a:rPr>
              <a:t>Em fim, todos iguais, todos diferentes, ou será ao contrário? Todos diferentes, todos iguais?!!</a:t>
            </a:r>
          </a:p>
          <a:p>
            <a:r>
              <a:rPr lang="pt-PT" sz="1600" dirty="0" smtClean="0">
                <a:latin typeface="Arial" pitchFamily="34" charset="0"/>
                <a:cs typeface="Arial" pitchFamily="34" charset="0"/>
              </a:rPr>
              <a:t>Na verdade o mais importante é respeitar e aceitar o próximo.</a:t>
            </a:r>
          </a:p>
          <a:p>
            <a:endParaRPr lang="pt-PT" sz="1600" dirty="0" smtClean="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Conclusão</a:t>
            </a:r>
            <a:endParaRPr lang="pt-PT" sz="3000" dirty="0">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r>
              <a:rPr lang="pt-PT" sz="1600" dirty="0" smtClean="0">
                <a:latin typeface="Arial" pitchFamily="34" charset="0"/>
                <a:cs typeface="Arial" pitchFamily="34" charset="0"/>
                <a:hlinkClick r:id="rId2"/>
              </a:rPr>
              <a:t>http://pt.slideshare.net/paula.tomaz/diversidade-cultural-8137209</a:t>
            </a:r>
            <a:endParaRPr lang="pt-PT" sz="1600" dirty="0" smtClean="0">
              <a:latin typeface="Arial" pitchFamily="34" charset="0"/>
              <a:cs typeface="Arial" pitchFamily="34" charset="0"/>
            </a:endParaRPr>
          </a:p>
          <a:p>
            <a:r>
              <a:rPr lang="pt-PT" sz="1600" dirty="0" smtClean="0">
                <a:latin typeface="Arial" pitchFamily="34" charset="0"/>
                <a:cs typeface="Arial" pitchFamily="34" charset="0"/>
                <a:hlinkClick r:id="rId3"/>
              </a:rPr>
              <a:t>https://www.google.pt/search?q=trabalhos+sobre+a+diversidade+cultural&amp;source=lnms&amp;tbm=isch&amp;sa=X&amp;ved=0ahUKEwjv5LKGvNDMAhWGvRoKHU4bACYQ_AUIBygB&amp;biw=1242&amp;bih=585#tbm=isch&amp;q=diversidade+cultural</a:t>
            </a:r>
            <a:endParaRPr lang="pt-PT" sz="1600" dirty="0" smtClean="0">
              <a:latin typeface="Arial" pitchFamily="34" charset="0"/>
              <a:cs typeface="Arial" pitchFamily="34" charset="0"/>
            </a:endParaRPr>
          </a:p>
          <a:p>
            <a:r>
              <a:rPr lang="pt-PT" sz="1600" dirty="0" smtClean="0">
                <a:latin typeface="Arial" pitchFamily="34" charset="0"/>
                <a:cs typeface="Arial" pitchFamily="34" charset="0"/>
                <a:hlinkClick r:id="rId4"/>
              </a:rPr>
              <a:t>http://pt.slideshare.net/mekie/bulgria-10458667</a:t>
            </a:r>
            <a:endParaRPr lang="pt-PT" sz="1600" dirty="0" smtClean="0">
              <a:latin typeface="Arial" pitchFamily="34" charset="0"/>
              <a:cs typeface="Arial" pitchFamily="34" charset="0"/>
            </a:endParaRPr>
          </a:p>
          <a:p>
            <a:r>
              <a:rPr lang="pt-PT" sz="1600" dirty="0" smtClean="0">
                <a:latin typeface="Arial" pitchFamily="34" charset="0"/>
                <a:cs typeface="Arial" pitchFamily="34" charset="0"/>
                <a:hlinkClick r:id="rId5"/>
              </a:rPr>
              <a:t>http://pt.slideshare.net/jmmoreira/bulgria</a:t>
            </a:r>
            <a:endParaRPr lang="pt-PT" sz="1600" dirty="0" smtClean="0">
              <a:latin typeface="Arial" pitchFamily="34" charset="0"/>
              <a:cs typeface="Arial" pitchFamily="34" charset="0"/>
            </a:endParaRPr>
          </a:p>
          <a:p>
            <a:endParaRPr lang="pt-PT" sz="1600" dirty="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Biografia</a:t>
            </a:r>
            <a:endParaRPr lang="pt-PT" sz="3000" dirty="0">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r>
              <a:rPr lang="pt-PT" sz="1600" dirty="0" smtClean="0">
                <a:latin typeface="Arial" pitchFamily="34" charset="0"/>
                <a:cs typeface="Arial" pitchFamily="34" charset="0"/>
              </a:rPr>
              <a:t>Conjunto das tradições, modo de vida, técnicas e instituições que caraterizam um grupo de pessoas.</a:t>
            </a:r>
          </a:p>
          <a:p>
            <a:endParaRPr lang="pt-PT" sz="1600" dirty="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Cultura</a:t>
            </a:r>
            <a:endParaRPr lang="pt-PT" sz="3000" dirty="0">
              <a:effectLst/>
              <a:latin typeface="Arial" pitchFamily="34" charset="0"/>
              <a:cs typeface="Arial" pitchFamily="34" charset="0"/>
            </a:endParaRPr>
          </a:p>
        </p:txBody>
      </p:sp>
      <p:pic>
        <p:nvPicPr>
          <p:cNvPr id="4" name="Imagem 3" descr="87588888888888.PNG"/>
          <p:cNvPicPr>
            <a:picLocks noChangeAspect="1"/>
          </p:cNvPicPr>
          <p:nvPr/>
        </p:nvPicPr>
        <p:blipFill>
          <a:blip r:embed="rId2" cstate="print"/>
          <a:stretch>
            <a:fillRect/>
          </a:stretch>
        </p:blipFill>
        <p:spPr>
          <a:xfrm>
            <a:off x="4860032" y="2492896"/>
            <a:ext cx="3215597" cy="306831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r>
              <a:rPr lang="pt-PT" sz="1600" dirty="0" smtClean="0">
                <a:latin typeface="Arial" pitchFamily="34" charset="0"/>
                <a:cs typeface="Arial" pitchFamily="34" charset="0"/>
              </a:rPr>
              <a:t>Conjunto de caraterísticas específicas da população como por exemplo: a língua, religião e costumes.</a:t>
            </a:r>
          </a:p>
          <a:p>
            <a:endParaRPr lang="pt-PT" sz="1600" dirty="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Etnia</a:t>
            </a:r>
            <a:endParaRPr lang="pt-PT" sz="3000" dirty="0">
              <a:effectLst/>
              <a:latin typeface="Arial" pitchFamily="34" charset="0"/>
              <a:cs typeface="Arial" pitchFamily="34" charset="0"/>
            </a:endParaRPr>
          </a:p>
        </p:txBody>
      </p:sp>
      <p:pic>
        <p:nvPicPr>
          <p:cNvPr id="4" name="Imagem 3" descr="personagens etnias brasileiras 2.jpg"/>
          <p:cNvPicPr>
            <a:picLocks noChangeAspect="1"/>
          </p:cNvPicPr>
          <p:nvPr/>
        </p:nvPicPr>
        <p:blipFill>
          <a:blip r:embed="rId2" cstate="print"/>
          <a:stretch>
            <a:fillRect/>
          </a:stretch>
        </p:blipFill>
        <p:spPr>
          <a:xfrm>
            <a:off x="4788024" y="2564904"/>
            <a:ext cx="3843919" cy="21622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lgn="just"/>
            <a:r>
              <a:rPr lang="pt-PT" sz="1600" dirty="0" smtClean="0">
                <a:latin typeface="Arial" pitchFamily="34" charset="0"/>
                <a:cs typeface="Arial" pitchFamily="34" charset="0"/>
              </a:rPr>
              <a:t>A língua é o principal meio de comunicação e expressão.</a:t>
            </a:r>
          </a:p>
          <a:p>
            <a:pPr algn="just"/>
            <a:r>
              <a:rPr lang="pt-PT" sz="1600" dirty="0" smtClean="0">
                <a:latin typeface="Arial" pitchFamily="34" charset="0"/>
                <a:cs typeface="Arial" pitchFamily="34" charset="0"/>
              </a:rPr>
              <a:t>No mundo falam-se cerca de 6500 idiomas, desde o português ao neerlandês.</a:t>
            </a:r>
          </a:p>
          <a:p>
            <a:pPr algn="just"/>
            <a:r>
              <a:rPr lang="pt-PT" sz="1600" dirty="0" smtClean="0">
                <a:latin typeface="Arial" pitchFamily="34" charset="0"/>
                <a:cs typeface="Arial" pitchFamily="34" charset="0"/>
              </a:rPr>
              <a:t>Os idiomas estão em constante evolução, resultando assim, novas línguas, no entanto algumas línguas vão-se desaparecendo.</a:t>
            </a:r>
          </a:p>
          <a:p>
            <a:pPr algn="just"/>
            <a:endParaRPr lang="pt-PT" sz="1600" dirty="0" smtClean="0">
              <a:latin typeface="Arial" pitchFamily="34" charset="0"/>
              <a:cs typeface="Arial" pitchFamily="34" charset="0"/>
            </a:endParaRPr>
          </a:p>
          <a:p>
            <a:pPr algn="just"/>
            <a:endParaRPr lang="pt-PT" sz="1600" dirty="0" smtClean="0">
              <a:latin typeface="Arial" pitchFamily="34" charset="0"/>
              <a:cs typeface="Arial" pitchFamily="34" charset="0"/>
            </a:endParaRPr>
          </a:p>
          <a:p>
            <a:pPr algn="just"/>
            <a:endParaRPr lang="pt-PT" sz="1600" dirty="0" smtClean="0">
              <a:latin typeface="Arial" pitchFamily="34" charset="0"/>
              <a:cs typeface="Arial" pitchFamily="34" charset="0"/>
            </a:endParaRPr>
          </a:p>
          <a:p>
            <a:pPr algn="just"/>
            <a:endParaRPr lang="pt-PT" sz="1600" dirty="0" smtClean="0">
              <a:latin typeface="Arial" pitchFamily="34" charset="0"/>
              <a:cs typeface="Arial" pitchFamily="34" charset="0"/>
            </a:endParaRPr>
          </a:p>
          <a:p>
            <a:pPr algn="just"/>
            <a:r>
              <a:rPr lang="pt-PT" sz="1600" dirty="0" smtClean="0">
                <a:latin typeface="Arial" pitchFamily="34" charset="0"/>
                <a:cs typeface="Arial" pitchFamily="34" charset="0"/>
              </a:rPr>
              <a:t>É um  fenómeno com dimensões económicas, sociais, políticas, religiosas e culturais permitindo que haja trocas de culturas, marcas de um país para outro.</a:t>
            </a: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Língua</a:t>
            </a:r>
            <a:endParaRPr lang="pt-PT" sz="3000" dirty="0">
              <a:effectLst/>
              <a:latin typeface="Arial" pitchFamily="34" charset="0"/>
              <a:cs typeface="Arial" pitchFamily="34" charset="0"/>
            </a:endParaRPr>
          </a:p>
        </p:txBody>
      </p:sp>
      <p:sp>
        <p:nvSpPr>
          <p:cNvPr id="6" name="CaixaDeTexto 5"/>
          <p:cNvSpPr txBox="1"/>
          <p:nvPr/>
        </p:nvSpPr>
        <p:spPr>
          <a:xfrm>
            <a:off x="971600" y="3140968"/>
            <a:ext cx="7632848" cy="553998"/>
          </a:xfrm>
          <a:prstGeom prst="rect">
            <a:avLst/>
          </a:prstGeom>
          <a:noFill/>
        </p:spPr>
        <p:txBody>
          <a:bodyPr wrap="square" rtlCol="0">
            <a:spAutoFit/>
          </a:bodyPr>
          <a:lstStyle/>
          <a:p>
            <a:pPr algn="ctr"/>
            <a:r>
              <a:rPr lang="pt-PT" sz="3000" b="1" dirty="0" smtClean="0">
                <a:solidFill>
                  <a:schemeClr val="tx1">
                    <a:lumMod val="65000"/>
                    <a:lumOff val="35000"/>
                  </a:schemeClr>
                </a:solidFill>
                <a:latin typeface="Arial" pitchFamily="34" charset="0"/>
                <a:cs typeface="Arial" pitchFamily="34" charset="0"/>
              </a:rPr>
              <a:t>Globalização</a:t>
            </a:r>
            <a:endParaRPr lang="pt-PT" sz="3000" b="1" dirty="0">
              <a:solidFill>
                <a:schemeClr val="tx1">
                  <a:lumMod val="65000"/>
                  <a:lumOff val="3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457200" y="1340768"/>
            <a:ext cx="8363272" cy="4666523"/>
          </a:xfrm>
        </p:spPr>
        <p:txBody>
          <a:bodyPr>
            <a:normAutofit/>
          </a:bodyPr>
          <a:lstStyle/>
          <a:p>
            <a:pPr algn="just"/>
            <a:r>
              <a:rPr lang="pt-PT" sz="1600" dirty="0" smtClean="0">
                <a:latin typeface="Arial" pitchFamily="34" charset="0"/>
                <a:cs typeface="Arial" pitchFamily="34" charset="0"/>
              </a:rPr>
              <a:t>A religião é um elemento de união de um povo, mas pode também estar na origem de diversos conflitos entre diversas populações de diferentes crenças religiosas.</a:t>
            </a:r>
          </a:p>
          <a:p>
            <a:pPr algn="just"/>
            <a:r>
              <a:rPr lang="pt-PT" sz="1600" dirty="0" smtClean="0">
                <a:latin typeface="Arial" pitchFamily="34" charset="0"/>
                <a:cs typeface="Arial" pitchFamily="34" charset="0"/>
              </a:rPr>
              <a:t>Cada uma das regiões é representada por símbolos que as identificam.</a:t>
            </a:r>
            <a:endParaRPr lang="pt-PT" sz="1600" dirty="0">
              <a:latin typeface="Arial" pitchFamily="34" charset="0"/>
              <a:cs typeface="Arial" pitchFamily="34" charset="0"/>
            </a:endParaRPr>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Religião</a:t>
            </a:r>
            <a:endParaRPr lang="pt-PT" sz="3000" dirty="0">
              <a:effectLst/>
              <a:latin typeface="Arial" pitchFamily="34" charset="0"/>
              <a:cs typeface="Arial" pitchFamily="34" charset="0"/>
            </a:endParaRPr>
          </a:p>
        </p:txBody>
      </p:sp>
      <p:pic>
        <p:nvPicPr>
          <p:cNvPr id="4" name="Imagem 3" descr="simbolos-religiosos (Small).png"/>
          <p:cNvPicPr>
            <a:picLocks noChangeAspect="1"/>
          </p:cNvPicPr>
          <p:nvPr/>
        </p:nvPicPr>
        <p:blipFill>
          <a:blip r:embed="rId2" cstate="print"/>
          <a:stretch>
            <a:fillRect/>
          </a:stretch>
        </p:blipFill>
        <p:spPr>
          <a:xfrm>
            <a:off x="5364088" y="2492896"/>
            <a:ext cx="2952328" cy="29523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p:txBody>
          <a:bodyPr>
            <a:normAutofit/>
          </a:bodyPr>
          <a:lstStyle/>
          <a:p>
            <a:pPr algn="ctr"/>
            <a:endParaRPr lang="pt-PT" sz="1600" dirty="0" smtClean="0">
              <a:latin typeface="Arial" pitchFamily="34" charset="0"/>
              <a:cs typeface="Arial" pitchFamily="34" charset="0"/>
            </a:endParaRPr>
          </a:p>
          <a:p>
            <a:pPr algn="ctr"/>
            <a:r>
              <a:rPr lang="pt-PT" sz="1600" dirty="0" smtClean="0">
                <a:latin typeface="Arial" pitchFamily="34" charset="0"/>
                <a:cs typeface="Arial" pitchFamily="34" charset="0"/>
              </a:rPr>
              <a:t>Diversas culturas no mesmo país ou região.</a:t>
            </a:r>
          </a:p>
          <a:p>
            <a:pPr algn="just"/>
            <a:endParaRPr lang="pt-PT" sz="1600" dirty="0" smtClean="0">
              <a:latin typeface="Arial" pitchFamily="34" charset="0"/>
              <a:cs typeface="Arial" pitchFamily="34" charset="0"/>
            </a:endParaRPr>
          </a:p>
          <a:p>
            <a:pPr algn="just"/>
            <a:endParaRPr lang="pt-PT" sz="1600" dirty="0" smtClean="0">
              <a:latin typeface="Arial" pitchFamily="34" charset="0"/>
              <a:cs typeface="Arial" pitchFamily="34" charset="0"/>
            </a:endParaRPr>
          </a:p>
          <a:p>
            <a:pPr algn="just"/>
            <a:endParaRPr lang="pt-PT" sz="1600" dirty="0" smtClean="0">
              <a:latin typeface="Arial" pitchFamily="34" charset="0"/>
              <a:cs typeface="Arial" pitchFamily="34" charset="0"/>
            </a:endParaRPr>
          </a:p>
          <a:p>
            <a:pPr algn="just"/>
            <a:endParaRPr lang="pt-PT" sz="1600" dirty="0" smtClean="0">
              <a:latin typeface="Arial" pitchFamily="34" charset="0"/>
              <a:cs typeface="Arial" pitchFamily="34" charset="0"/>
            </a:endParaRPr>
          </a:p>
          <a:p>
            <a:pPr algn="just"/>
            <a:endParaRPr lang="pt-PT" sz="1600" dirty="0" smtClean="0">
              <a:latin typeface="Arial" pitchFamily="34" charset="0"/>
              <a:cs typeface="Arial" pitchFamily="34" charset="0"/>
            </a:endParaRPr>
          </a:p>
          <a:p>
            <a:pPr algn="ctr"/>
            <a:r>
              <a:rPr lang="pt-PT" sz="1600" dirty="0" smtClean="0">
                <a:latin typeface="Arial" pitchFamily="34" charset="0"/>
                <a:cs typeface="Arial" pitchFamily="34" charset="0"/>
              </a:rPr>
              <a:t> É a adaptação de uma pessoa a uma nova cultura.</a:t>
            </a:r>
          </a:p>
        </p:txBody>
      </p:sp>
      <p:sp>
        <p:nvSpPr>
          <p:cNvPr id="3" name="Título 2"/>
          <p:cNvSpPr>
            <a:spLocks noGrp="1"/>
          </p:cNvSpPr>
          <p:nvPr>
            <p:ph type="title"/>
          </p:nvPr>
        </p:nvSpPr>
        <p:spPr>
          <a:xfrm>
            <a:off x="395536" y="260648"/>
            <a:ext cx="8229600" cy="1143000"/>
          </a:xfrm>
        </p:spPr>
        <p:txBody>
          <a:bodyPr>
            <a:normAutofit fontScale="90000"/>
          </a:bodyPr>
          <a:lstStyle/>
          <a:p>
            <a:pPr lvl="0" algn="ctr"/>
            <a:r>
              <a:rPr lang="pt-PT" dirty="0" smtClean="0"/>
              <a:t/>
            </a:r>
            <a:br>
              <a:rPr lang="pt-PT" dirty="0" smtClean="0"/>
            </a:br>
            <a:r>
              <a:rPr lang="pt-PT" dirty="0" smtClean="0"/>
              <a:t/>
            </a:r>
            <a:br>
              <a:rPr lang="pt-PT" dirty="0" smtClean="0"/>
            </a:br>
            <a:r>
              <a:rPr lang="pt-PT" dirty="0" smtClean="0"/>
              <a:t/>
            </a:r>
            <a:br>
              <a:rPr lang="pt-PT" dirty="0" smtClean="0"/>
            </a:br>
            <a:r>
              <a:rPr lang="pt-PT" dirty="0" smtClean="0"/>
              <a:t/>
            </a:r>
            <a:br>
              <a:rPr lang="pt-PT" dirty="0" smtClean="0"/>
            </a:br>
            <a:r>
              <a:rPr lang="pt-PT" sz="3300" dirty="0" smtClean="0">
                <a:effectLst/>
                <a:latin typeface="Arial" pitchFamily="34" charset="0"/>
                <a:cs typeface="Arial" pitchFamily="34" charset="0"/>
              </a:rPr>
              <a:t>Multiculturalismo</a:t>
            </a:r>
            <a:r>
              <a:rPr lang="pt-PT" dirty="0" smtClean="0"/>
              <a:t/>
            </a:r>
            <a:br>
              <a:rPr lang="pt-PT" dirty="0" smtClean="0"/>
            </a:br>
            <a:r>
              <a:rPr lang="pt-PT" dirty="0" smtClean="0"/>
              <a:t/>
            </a:r>
            <a:br>
              <a:rPr lang="pt-PT" dirty="0" smtClean="0"/>
            </a:br>
            <a:endParaRPr lang="pt-PT" dirty="0"/>
          </a:p>
        </p:txBody>
      </p:sp>
      <p:sp>
        <p:nvSpPr>
          <p:cNvPr id="6" name="CaixaDeTexto 5"/>
          <p:cNvSpPr txBox="1"/>
          <p:nvPr/>
        </p:nvSpPr>
        <p:spPr>
          <a:xfrm>
            <a:off x="323528" y="2564904"/>
            <a:ext cx="8352928" cy="553998"/>
          </a:xfrm>
          <a:prstGeom prst="rect">
            <a:avLst/>
          </a:prstGeom>
          <a:noFill/>
        </p:spPr>
        <p:txBody>
          <a:bodyPr wrap="square" rtlCol="0">
            <a:spAutoFit/>
          </a:bodyPr>
          <a:lstStyle/>
          <a:p>
            <a:pPr algn="ctr"/>
            <a:r>
              <a:rPr lang="pt-PT" sz="3000" b="1" dirty="0" smtClean="0">
                <a:solidFill>
                  <a:schemeClr val="tx1">
                    <a:lumMod val="65000"/>
                    <a:lumOff val="35000"/>
                  </a:schemeClr>
                </a:solidFill>
                <a:effectLst/>
                <a:latin typeface="Arial" pitchFamily="34" charset="0"/>
                <a:cs typeface="Arial" pitchFamily="34" charset="0"/>
              </a:rPr>
              <a:t>Aculturação</a:t>
            </a:r>
            <a:endParaRPr lang="pt-PT" sz="3000"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0" y="764704"/>
            <a:ext cx="9144000" cy="6093296"/>
          </a:xfrm>
        </p:spPr>
        <p:txBody>
          <a:bodyPr>
            <a:normAutofit/>
          </a:bodyPr>
          <a:lstStyle/>
          <a:p>
            <a:r>
              <a:rPr lang="pt-PT" sz="1600" dirty="0" smtClean="0">
                <a:latin typeface="Arial" pitchFamily="34" charset="0"/>
                <a:cs typeface="Arial" pitchFamily="34" charset="0"/>
              </a:rPr>
              <a:t> A Cultura é um conjunto de conhecimentos materiais, espirituais, intelectuais, afetivos, ideológicos e comportamentais que caraterizam um grupo étnico ou uma nação ou uma civilização.</a:t>
            </a:r>
          </a:p>
          <a:p>
            <a:r>
              <a:rPr lang="pt-PT" sz="1600" dirty="0" smtClean="0">
                <a:latin typeface="Arial" pitchFamily="34" charset="0"/>
                <a:cs typeface="Arial" pitchFamily="34" charset="0"/>
              </a:rPr>
              <a:t>Partindo desta definição de cultura é possível observar a importância da diversidade cultural nos dias de hoje.</a:t>
            </a:r>
          </a:p>
          <a:p>
            <a:r>
              <a:rPr lang="pt-PT" sz="1600" dirty="0" smtClean="0">
                <a:latin typeface="Arial" pitchFamily="34" charset="0"/>
                <a:cs typeface="Arial" pitchFamily="34" charset="0"/>
              </a:rPr>
              <a:t>Durante séculos, nações como o Império grego e romano, Portugal e Espanha, Inglaterra e Estados Unidos, procuraram delinear uma cultura própria que pudesse ser entendida de forma universal.</a:t>
            </a:r>
          </a:p>
          <a:p>
            <a:r>
              <a:rPr lang="pt-PT" sz="1600" dirty="0" smtClean="0">
                <a:latin typeface="Arial" pitchFamily="34" charset="0"/>
                <a:cs typeface="Arial" pitchFamily="34" charset="0"/>
              </a:rPr>
              <a:t>A Globalização é um  fenómeno com dimensões económicas, sociais, políticas, religiosas e culturais permitindo que haja trocas de culturas, marcas de um país para outro, ou seja, a globalização não uniformiza, mas sim diversifica.</a:t>
            </a:r>
          </a:p>
          <a:p>
            <a:pPr algn="just"/>
            <a:r>
              <a:rPr lang="pt-PT" sz="1600" dirty="0" smtClean="0">
                <a:latin typeface="Arial" pitchFamily="34" charset="0"/>
                <a:cs typeface="Arial" pitchFamily="34" charset="0"/>
              </a:rPr>
              <a:t>Existem dois fatores extremamente importantes quando falamos em globalização, são eles: O desenvolvimento dos meios de transporte (cada vez mais desenvolvidos e rápidos que nos permitem chegar a todo lado) e os meios de comunicação social (o cinema, a publicidade, a televisão, os telemóveis, computadores que nos permitem estar atualizados de todas as novidades do mundo, permitindo a divulgação e crescimento de algumas marcas agora cada vez mais globais.</a:t>
            </a:r>
          </a:p>
          <a:p>
            <a:r>
              <a:rPr lang="pt-PT" sz="1600" dirty="0" smtClean="0">
                <a:latin typeface="Arial" pitchFamily="34" charset="0"/>
                <a:cs typeface="Arial" pitchFamily="34" charset="0"/>
              </a:rPr>
              <a:t>Estes dois fatores são uma fonte de oportunidades para quem precisa por algum motivo de mudar de vida, bem como, uma oportunidade ,de perder a sua identidade ao misturarem-se com outras culturas.</a:t>
            </a:r>
          </a:p>
        </p:txBody>
      </p:sp>
      <p:sp>
        <p:nvSpPr>
          <p:cNvPr id="3" name="Título 2"/>
          <p:cNvSpPr>
            <a:spLocks noGrp="1"/>
          </p:cNvSpPr>
          <p:nvPr>
            <p:ph type="title"/>
          </p:nvPr>
        </p:nvSpPr>
        <p:spPr>
          <a:xfrm>
            <a:off x="467544" y="0"/>
            <a:ext cx="8280920" cy="692696"/>
          </a:xfrm>
        </p:spPr>
        <p:txBody>
          <a:bodyPr>
            <a:normAutofit/>
          </a:bodyPr>
          <a:lstStyle/>
          <a:p>
            <a:r>
              <a:rPr lang="pt-PT" sz="3000" dirty="0" smtClean="0">
                <a:effectLst/>
                <a:latin typeface="Arial" pitchFamily="34" charset="0"/>
                <a:cs typeface="Arial" pitchFamily="34" charset="0"/>
              </a:rPr>
              <a:t>Globalização e a diversidade cultural</a:t>
            </a:r>
            <a:endParaRPr lang="pt-PT" sz="300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1"/>
          <p:cNvSpPr>
            <a:spLocks noGrp="1"/>
          </p:cNvSpPr>
          <p:nvPr>
            <p:ph idx="1"/>
          </p:nvPr>
        </p:nvSpPr>
        <p:spPr>
          <a:xfrm>
            <a:off x="323528" y="1340768"/>
            <a:ext cx="8497743" cy="5144198"/>
          </a:xfrm>
        </p:spPr>
        <p:txBody>
          <a:bodyPr/>
          <a:lstStyle/>
          <a:p>
            <a:r>
              <a:rPr lang="pt-PT" sz="1600" dirty="0" smtClean="0">
                <a:latin typeface="Arial" pitchFamily="34" charset="0"/>
                <a:cs typeface="Arial" pitchFamily="34" charset="0"/>
              </a:rPr>
              <a:t>Portugal, um país pequenino, é um bom exemplo de globalização, os movimentos migratórios, bem como o turismo permitem a mistura de culturas no mesmo território, permitindo modos de vida bem distintos -” todos iguais todos diferentes”.</a:t>
            </a:r>
          </a:p>
          <a:p>
            <a:pPr algn="just"/>
            <a:r>
              <a:rPr lang="pt-PT" sz="1600" dirty="0" smtClean="0">
                <a:latin typeface="Arial" pitchFamily="34" charset="0"/>
                <a:cs typeface="Arial" pitchFamily="34" charset="0"/>
              </a:rPr>
              <a:t>O contacto com outro tipo de sociedade permite-nos conhecer novas culturas ,costumes, religiões, crenças, danças, línguas, vestuário e gastronomia.</a:t>
            </a:r>
          </a:p>
          <a:p>
            <a:r>
              <a:rPr lang="pt-PT" sz="1600" dirty="0" smtClean="0">
                <a:latin typeface="Arial" pitchFamily="34" charset="0"/>
                <a:cs typeface="Arial" pitchFamily="34" charset="0"/>
              </a:rPr>
              <a:t>A colonização é um dos exemplos mais antigos de aculturação, uma vez que as nações desenvolvidas “impuseram” a sua cultura aos povos menos desenvolvidos, acabando assim por os povos adotarem traços das culturas colonizadas.</a:t>
            </a:r>
          </a:p>
          <a:p>
            <a:r>
              <a:rPr lang="pt-PT" sz="1600" dirty="0" smtClean="0">
                <a:latin typeface="Arial" pitchFamily="34" charset="0"/>
                <a:cs typeface="Arial" pitchFamily="34" charset="0"/>
              </a:rPr>
              <a:t>A sociedade de hoje em dia, é cada vez mais multicultural e por isso uma sociedade cada vez mais com uma diversidade de grupos étnicos, de culturas e de perceções do mundo, importante é dizer que o respeito pelas caraterísticas de todas as culturas e pelos direitos humanos deverá ser o princípio predominante na sociedade.</a:t>
            </a:r>
          </a:p>
          <a:p>
            <a:endParaRPr lang="pt-PT" dirty="0"/>
          </a:p>
        </p:txBody>
      </p:sp>
      <p:sp>
        <p:nvSpPr>
          <p:cNvPr id="3" name="Título 2"/>
          <p:cNvSpPr>
            <a:spLocks noGrp="1"/>
          </p:cNvSpPr>
          <p:nvPr>
            <p:ph type="title"/>
          </p:nvPr>
        </p:nvSpPr>
        <p:spPr/>
        <p:txBody>
          <a:bodyPr>
            <a:normAutofit/>
          </a:bodyPr>
          <a:lstStyle/>
          <a:p>
            <a:pPr algn="ctr"/>
            <a:r>
              <a:rPr lang="pt-PT" sz="3000" dirty="0" smtClean="0">
                <a:effectLst/>
                <a:latin typeface="Arial" pitchFamily="34" charset="0"/>
                <a:cs typeface="Arial" pitchFamily="34" charset="0"/>
              </a:rPr>
              <a:t>Globalização e a diversidade cultural</a:t>
            </a:r>
            <a:endParaRPr lang="pt-PT" sz="3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fluência">
  <a:themeElements>
    <a:clrScheme name="Confluê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fluê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fluê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615</TotalTime>
  <Words>2438</Words>
  <Application>Microsoft Office PowerPoint</Application>
  <PresentationFormat>Apresentação no Ecrã (4:3)</PresentationFormat>
  <Paragraphs>138</Paragraphs>
  <Slides>22</Slides>
  <Notes>1</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22</vt:i4>
      </vt:variant>
    </vt:vector>
  </HeadingPairs>
  <TitlesOfParts>
    <vt:vector size="29" baseType="lpstr">
      <vt:lpstr>Arial</vt:lpstr>
      <vt:lpstr>Calibri</vt:lpstr>
      <vt:lpstr>Lucida Sans Unicode</vt:lpstr>
      <vt:lpstr>Verdana</vt:lpstr>
      <vt:lpstr>Wingdings 2</vt:lpstr>
      <vt:lpstr>Wingdings 3</vt:lpstr>
      <vt:lpstr>Confluência</vt:lpstr>
      <vt:lpstr>Apresentação do PowerPoint</vt:lpstr>
      <vt:lpstr>Introdução</vt:lpstr>
      <vt:lpstr>Cultura</vt:lpstr>
      <vt:lpstr>Etnia</vt:lpstr>
      <vt:lpstr>Língua</vt:lpstr>
      <vt:lpstr>Religião</vt:lpstr>
      <vt:lpstr>    Multiculturalismo  </vt:lpstr>
      <vt:lpstr>Globalização e a diversidade cultural</vt:lpstr>
      <vt:lpstr>Globalização e a diversidade cultural</vt:lpstr>
      <vt:lpstr>Multiculturalismo</vt:lpstr>
      <vt:lpstr>Multiculturalismo</vt:lpstr>
      <vt:lpstr>Diversidade cultural </vt:lpstr>
      <vt:lpstr>Diversidade cultural </vt:lpstr>
      <vt:lpstr>Cultura, costumes, usos e tradições  de Alfândega da Fé</vt:lpstr>
      <vt:lpstr>Diversidade cultural no Agrupamento de Escolas de Alfândega da Fé</vt:lpstr>
      <vt:lpstr>Cidade do Porto</vt:lpstr>
      <vt:lpstr>Monumentos</vt:lpstr>
      <vt:lpstr>Tradições e costumes</vt:lpstr>
      <vt:lpstr>Entrevista </vt:lpstr>
      <vt:lpstr>Entrevista</vt:lpstr>
      <vt:lpstr>Conclusão</vt:lpstr>
      <vt:lpstr>Biografia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toshiba</dc:creator>
  <cp:lastModifiedBy>Acer</cp:lastModifiedBy>
  <cp:revision>64</cp:revision>
  <dcterms:created xsi:type="dcterms:W3CDTF">2016-05-09T17:43:09Z</dcterms:created>
  <dcterms:modified xsi:type="dcterms:W3CDTF">2016-05-11T18:13:39Z</dcterms:modified>
</cp:coreProperties>
</file>